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7" r:id="rId9"/>
    <p:sldId id="264" r:id="rId10"/>
    <p:sldId id="268" r:id="rId11"/>
    <p:sldId id="265" r:id="rId12"/>
    <p:sldId id="262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7465B-388A-4E05-A5EE-49499D62D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0ACFCFD-12D0-4DD0-BA81-E568906DE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207FAD-8481-4295-AFAA-670FF35A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2E2A80-AFD9-464E-968A-8D9F058C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D2A2A4-EAE3-454B-AD8F-2D916DBC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37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D45A-3E55-4B79-812E-6E3FCA2B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56A19F-CF70-4A47-BE63-79A33D77C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AC2855-D80C-4E92-B06C-C8420519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0B39D5-B5E7-4E52-BF29-F551D065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04DADA-194E-4053-941D-5467B2E7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59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4E0E626-0D77-4D91-A6D9-6A2F18EF6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BE1971-5278-4583-B692-6A6CA45B3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607835-A7F2-4BF2-8DD6-DFFB3E9D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E7ABCC-ED8D-440B-9BBE-88704BE2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F5B76-A295-4472-8891-1F79BED3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059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E686E-6AC0-4AF7-B3D4-A01A3CD6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5B8F0D-7377-44B6-857D-14B2BD91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DF9D90-1626-44ED-AF68-0FAAC0EB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4921EA-2BE7-4C32-B7F2-63AE7FD7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D0171-38F9-4BEA-B0BC-635E218C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1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0310-AE04-4161-8F19-35AC36D7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A7DB65-2D08-49F3-96C6-04D212B6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86B3A6-713D-450E-9375-93F4AA80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509BD0-1600-4DA4-B563-04174B5D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401471-AEDE-4AAD-BC05-046D5315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9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EBBAE-603D-482F-AEA4-AEAE7A60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C8EAFC-056E-41F5-9CD4-04C975CE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8E3DD9E-8A5D-4741-87F6-479A1823C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DC27B9-41EC-4EA0-AC9C-C89728A2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C3A1B8B-2102-4A15-9B59-3EBC612D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D2E9FA-319C-4F56-95D3-EF6BAA9B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86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A1C90-B1E2-4BA4-A3B3-93EFA520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BC4EA6-5F7D-407C-BCE3-48952DE8B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16727E-5F69-4678-97EE-D396618B6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91F9C68-8126-48FF-B614-CC136AFA5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77D5C6C-70EF-4508-9651-AEBC8E454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554B90D-21E2-4273-808C-7C7769E9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B7DA84E-7CA1-41DD-9499-11C48DA6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2BED3A4-8478-4A72-9D52-218AAB3B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4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9D88F-711C-455D-A9D9-C90C9143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1069838-E313-415B-9003-718731B1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873F575-4298-4165-8136-F740CFAF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F6CE385-6253-4F46-87A5-24B8B50D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7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61624CD-9537-4B3F-BF4E-F5E6005C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C8C970-8E77-427B-B71C-8025E302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350D946-38C7-4482-AC88-D5F3D6BA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95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9B588-3A0E-460D-9186-153C02D1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AE694E-BE67-4CD8-8B61-98952B453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DEB470-8851-4548-A6FA-29C51ADB7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72904F-6CC8-42A8-BC4B-17E1EAD6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FEC47-F6D5-4D72-8DBD-C77AF3A1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7210CD-6E8E-4AD9-86B2-57C853DD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7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601C6-B814-42AD-8CAE-8E3613F1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BB56A07-D0A1-4A06-9834-6CA73B970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C505249-B8E2-43BB-9E82-277F0D8F3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D9467F-A877-44F9-9304-3B329D73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E0B525-61D5-4192-808D-B2170B39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B03982-EA04-437C-A315-C1AFF268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38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82E1BEB-0598-4A2A-8DD0-54FF8422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96D7AA-7271-46EF-AC4F-5DDE46F15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D85B-366E-478C-A013-A5EE4F9EE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3141-4A7F-4890-AFD3-581FCA65BEC7}" type="datetimeFigureOut">
              <a:rPr lang="uk-UA" smtClean="0"/>
              <a:t>01.08.2022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59A56B-E791-4570-8521-1A871587D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CB0D46-15E9-4FE5-85B8-AB6003510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88B6-F6DD-47F0-8226-ABE4AF9C02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8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sv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.qrfy.mobi/jcXB_O0" TargetMode="External"/><Relationship Id="rId5" Type="http://schemas.openxmlformats.org/officeDocument/2006/relationships/hyperlink" Target="https://s.qrfy.mobi/5YIVbzk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webgate.ec.europa.eu/funding-tenders-opportunities/display/OM/Online+Manual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ec.europa.eu/info/funding-tenders/opportunities/portal/screen/how-to-participate/participant-regis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ec.europa.eu/system/files/2022-04/amended_wp2022_e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AC5E6-C5B1-4110-8AAC-B238AAA07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15" y="227442"/>
            <a:ext cx="11570368" cy="1292866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EU4Health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br>
              <a:rPr lang="en-US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Умови участі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D17B7-9B95-4DA6-9356-BE0B01B8BA87}"/>
              </a:ext>
            </a:extLst>
          </p:cNvPr>
          <p:cNvSpPr txBox="1"/>
          <p:nvPr/>
        </p:nvSpPr>
        <p:spPr>
          <a:xfrm>
            <a:off x="4825025" y="5541786"/>
            <a:ext cx="25419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Міністерство охорони </a:t>
            </a:r>
            <a:endParaRPr lang="en-US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uk-UA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здоров’я України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552B03CF-1150-4571-A136-E3CCF240561E}"/>
              </a:ext>
            </a:extLst>
          </p:cNvPr>
          <p:cNvSpPr txBox="1">
            <a:spLocks/>
          </p:cNvSpPr>
          <p:nvPr/>
        </p:nvSpPr>
        <p:spPr>
          <a:xfrm>
            <a:off x="-1049327" y="6311646"/>
            <a:ext cx="3442282" cy="63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#EU4Health</a:t>
            </a: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ідзаголовок 2">
            <a:extLst>
              <a:ext uri="{FF2B5EF4-FFF2-40B4-BE49-F238E27FC236}">
                <a16:creationId xmlns:a16="http://schemas.microsoft.com/office/drawing/2014/main" id="{19B8DAE6-9278-4BFE-A472-D80D15A8D2DC}"/>
              </a:ext>
            </a:extLst>
          </p:cNvPr>
          <p:cNvSpPr txBox="1">
            <a:spLocks/>
          </p:cNvSpPr>
          <p:nvPr/>
        </p:nvSpPr>
        <p:spPr>
          <a:xfrm>
            <a:off x="10225826" y="6311646"/>
            <a:ext cx="2334093" cy="63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#</a:t>
            </a:r>
            <a:r>
              <a:rPr lang="en-US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HealthUnion</a:t>
            </a:r>
            <a:endParaRPr lang="uk-UA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64" name="Picture 16" descr="Oscar Health - lauraalejo">
            <a:extLst>
              <a:ext uri="{FF2B5EF4-FFF2-40B4-BE49-F238E27FC236}">
                <a16:creationId xmlns:a16="http://schemas.microsoft.com/office/drawing/2014/main" id="{223BDBE3-3805-4E4B-B792-4CB0A894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25"/>
            <a:ext cx="12192000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7CFF6F-0AA7-491A-A2D8-76E64062C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4858" y="4903963"/>
            <a:ext cx="3442282" cy="637823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2022-2027</a:t>
            </a:r>
            <a:endParaRPr lang="uk-UA" sz="4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744868"/>
              </p:ext>
            </p:extLst>
          </p:nvPr>
        </p:nvGraphicFramePr>
        <p:xfrm>
          <a:off x="1241779" y="695609"/>
          <a:ext cx="9731021" cy="3667108"/>
        </p:xfrm>
        <a:graphic>
          <a:graphicData uri="http://schemas.openxmlformats.org/drawingml/2006/table">
            <a:tbl>
              <a:tblPr/>
              <a:tblGrid>
                <a:gridCol w="150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Код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Напрям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євро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CR- p-22- 12.01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Підтримка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перегляду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європейського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законодавтсва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у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напрямку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контролю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тютюнопаління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4 130 000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CP- p-22- 01.03</a:t>
                      </a:r>
                      <a:endParaRPr lang="en-US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ІТ-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розробки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раннього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попередженя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моделювання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симуляції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прогнозування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у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сфері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онкології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24 500 000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CR- p-22- 11.01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Дослідження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перешкод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повернення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на роботу для тих,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хто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пережив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онкологічне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захворювання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500 000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203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CR- p-22- 11.02</a:t>
                      </a:r>
                      <a:endParaRPr lang="en-US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Розробка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документації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щодо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доступу до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фінансових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послуг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людей,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які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пережили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онкологічне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захворювання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2 000 000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CP - P-22- 01.08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Дослідження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ринку та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картографування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рішень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інноваційного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діагностичного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тестування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200 000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24434"/>
              </p:ext>
            </p:extLst>
          </p:nvPr>
        </p:nvGraphicFramePr>
        <p:xfrm>
          <a:off x="1241781" y="5021951"/>
          <a:ext cx="9731019" cy="1481041"/>
        </p:xfrm>
        <a:graphic>
          <a:graphicData uri="http://schemas.openxmlformats.org/drawingml/2006/table">
            <a:tbl>
              <a:tblPr/>
              <a:tblGrid>
                <a:gridCol w="146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489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Код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Напрям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євро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99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HS -p-22-14.02</a:t>
                      </a:r>
                      <a:endParaRPr lang="en-US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Розробка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інструктивних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матеріалів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щодо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доступу до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медичної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допомоги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для людей з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обмеженими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можливостями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700 000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61"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HS-p-22-18.03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Підтримка співробітництва між органами влади та галузевими професійними асоціаціями у сфері крові, тканин, клітин та органів.</a:t>
                      </a:r>
                      <a:endParaRPr lang="ru-RU" sz="14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750 000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7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02667" y="165937"/>
            <a:ext cx="42311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Закупівлі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(друга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хвиля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402667" y="4526718"/>
            <a:ext cx="3523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Закупівлі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третя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хвиля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Supporters – European Health Union">
            <a:extLst>
              <a:ext uri="{FF2B5EF4-FFF2-40B4-BE49-F238E27FC236}">
                <a16:creationId xmlns:a16="http://schemas.microsoft.com/office/drawing/2014/main" id="{24641EB7-52FF-41ED-B441-BE486AC94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1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9" y="365125"/>
            <a:ext cx="11869782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Тайм-лайн для </a:t>
            </a:r>
            <a:r>
              <a:rPr lang="uk-UA" sz="40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закупівель</a:t>
            </a:r>
            <a:r>
              <a:rPr lang="uk-UA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у 2022 році: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2797"/>
              </p:ext>
            </p:extLst>
          </p:nvPr>
        </p:nvGraphicFramePr>
        <p:xfrm>
          <a:off x="2187724" y="1880075"/>
          <a:ext cx="7609419" cy="2922944"/>
        </p:xfrm>
        <a:graphic>
          <a:graphicData uri="http://schemas.openxmlformats.org/drawingml/2006/table">
            <a:tbl>
              <a:tblPr firstRow="1" firstCol="1" bandRow="1"/>
              <a:tblGrid>
                <a:gridCol w="354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Етап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Строк (процедура відбувається трьома «хвилями»)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Публікація та відкриття пропозицій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Червень, Липень, Листопад 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Кінцевий строк подання пропозицій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highlight>
                            <a:srgbClr val="C0C0C0"/>
                          </a:highligh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Вересень, Вересень, Січень (2023)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highlight>
                          <a:srgbClr val="C0C0C0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Оцінка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Жовтень, Жовтень, Січень (2023) 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Підписання контракту</a:t>
                      </a:r>
                      <a:endParaRPr lang="ru-RU" sz="20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Листопад, Грудень, Березень (2023) 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Початок роботи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Після підписання контракту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933846" y="-378305"/>
            <a:ext cx="14125846" cy="8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 descr="Supporters – European Health Union">
            <a:extLst>
              <a:ext uri="{FF2B5EF4-FFF2-40B4-BE49-F238E27FC236}">
                <a16:creationId xmlns:a16="http://schemas.microsoft.com/office/drawing/2014/main" id="{652A279C-497E-408E-908C-20B918B4F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1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25" y="226503"/>
            <a:ext cx="10515600" cy="90691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Корисні посилання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Графіка 9" descr="Запитання">
            <a:extLst>
              <a:ext uri="{FF2B5EF4-FFF2-40B4-BE49-F238E27FC236}">
                <a16:creationId xmlns:a16="http://schemas.microsoft.com/office/drawing/2014/main" id="{169D118C-60E9-425F-AB7C-64F2408D2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1007" y="0"/>
            <a:ext cx="1528135" cy="152813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9544534-5D56-424A-B55B-CA5CF2C9A190}"/>
              </a:ext>
            </a:extLst>
          </p:cNvPr>
          <p:cNvSpPr/>
          <p:nvPr/>
        </p:nvSpPr>
        <p:spPr>
          <a:xfrm>
            <a:off x="1234530" y="1465004"/>
            <a:ext cx="2810517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uk-UA" sz="2200" dirty="0">
                <a:latin typeface="Arial Narrow" panose="020B0606020202030204" pitchFamily="34" charset="0"/>
              </a:rPr>
              <a:t>Додаткові вказівки щодо того, як подати пропозицію через FTP, доступні в </a:t>
            </a:r>
            <a:r>
              <a:rPr lang="uk-UA" sz="2200" dirty="0">
                <a:latin typeface="Arial Narrow" panose="020B0606020202030204" pitchFamily="34" charset="0"/>
                <a:hlinkClick r:id="rId4"/>
              </a:rPr>
              <a:t>онлайн-посібнику</a:t>
            </a:r>
            <a:r>
              <a:rPr lang="uk-UA" sz="2200" dirty="0">
                <a:latin typeface="Arial Narrow" panose="020B0606020202030204" pitchFamily="34" charset="0"/>
              </a:rPr>
              <a:t>: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2D120B2-BCC3-43A2-B600-86653D684F7D}"/>
              </a:ext>
            </a:extLst>
          </p:cNvPr>
          <p:cNvSpPr/>
          <p:nvPr/>
        </p:nvSpPr>
        <p:spPr>
          <a:xfrm>
            <a:off x="4957114" y="1465004"/>
            <a:ext cx="2056973" cy="4308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sz="2200" dirty="0">
                <a:latin typeface="Arial Narrow" panose="020B0606020202030204" pitchFamily="34" charset="0"/>
              </a:rPr>
              <a:t>Навчальне </a:t>
            </a:r>
            <a:r>
              <a:rPr lang="uk-UA" sz="2200" dirty="0">
                <a:latin typeface="Arial Narrow" panose="020B0606020202030204" pitchFamily="34" charset="0"/>
                <a:hlinkClick r:id="rId5"/>
              </a:rPr>
              <a:t>відео</a:t>
            </a:r>
            <a:r>
              <a:rPr lang="uk-UA" sz="22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6CE44F5-0166-42E2-B60D-CE6A792ED67A}"/>
              </a:ext>
            </a:extLst>
          </p:cNvPr>
          <p:cNvSpPr/>
          <p:nvPr/>
        </p:nvSpPr>
        <p:spPr>
          <a:xfrm>
            <a:off x="8680497" y="1528135"/>
            <a:ext cx="1960508" cy="151381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Онлайн-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посібник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тендери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ЄС»: </a:t>
            </a:r>
          </a:p>
        </p:txBody>
      </p:sp>
      <p:pic>
        <p:nvPicPr>
          <p:cNvPr id="13" name="Picture 2" descr="Supporters – European Health Union">
            <a:extLst>
              <a:ext uri="{FF2B5EF4-FFF2-40B4-BE49-F238E27FC236}">
                <a16:creationId xmlns:a16="http://schemas.microsoft.com/office/drawing/2014/main" id="{DCEC16F9-F742-4F3E-83DA-5BD25E1CC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248BFB-6866-4E40-A757-4B118C6D9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4" y="3633630"/>
            <a:ext cx="2151077" cy="21510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086000-1EF4-4B42-80E7-53C1E4C52A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73" y="3633630"/>
            <a:ext cx="2151077" cy="21510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91C133-585E-4CCE-BA97-0AAFE643C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12" y="3633630"/>
            <a:ext cx="2151077" cy="2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3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4D29B8-DD88-4BA9-AE1E-B9A40D7A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665" y="1107348"/>
            <a:ext cx="10006669" cy="33315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ЩО: </a:t>
            </a:r>
            <a:r>
              <a:rPr lang="uk-UA" sz="2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Програма 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«EU4Health» створена країнами-членами ЄС для щорічного фінансування низки пріоритетних напрямків в охороні здоров’я ЄС, наприклад: профілактика в охороні здоров’я, боротьба з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-19, </a:t>
            </a:r>
            <a:r>
              <a:rPr lang="uk-UA" sz="24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цифровізація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охорони здоров’я, боротьба з </a:t>
            </a:r>
            <a:r>
              <a:rPr lang="uk-UA" sz="24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онкозахворюваннями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боротьба з бактеріологічною резистентністю тощо.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uk-UA" sz="24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КИМ ЧИНОМ: 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Країни-учасники мають доступ до фінансування на конкурсній основі </a:t>
            </a:r>
            <a:r>
              <a:rPr lang="uk-UA" sz="24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проєктів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охороні здоров’я у формі </a:t>
            </a:r>
            <a:r>
              <a:rPr lang="uk-UA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грантів та </a:t>
            </a:r>
            <a:r>
              <a:rPr lang="uk-UA" sz="2400" b="1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закупівель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Кошти отримують організації та інституції країн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k-UA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учасників незалежно від форми власності.</a:t>
            </a:r>
            <a:endParaRPr lang="uk-UA" sz="24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upporters – European Health Union">
            <a:extLst>
              <a:ext uri="{FF2B5EF4-FFF2-40B4-BE49-F238E27FC236}">
                <a16:creationId xmlns:a16="http://schemas.microsoft.com/office/drawing/2014/main" id="{B38FEF1A-3270-493B-BFEB-181BA20F3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41D998-6666-455E-AF84-D27176B68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24" y="5198115"/>
            <a:ext cx="3866719" cy="20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81530-50A2-4963-8B2F-2141A9E5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72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Програмн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і напрями: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71EB7-E32E-4ADC-8A5B-E1E31F7B9EC5}"/>
              </a:ext>
            </a:extLst>
          </p:cNvPr>
          <p:cNvSpPr txBox="1"/>
          <p:nvPr/>
        </p:nvSpPr>
        <p:spPr>
          <a:xfrm>
            <a:off x="1073791" y="2637210"/>
            <a:ext cx="9521504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E774F-AFF2-465C-B847-84EC122C8EF1}"/>
              </a:ext>
            </a:extLst>
          </p:cNvPr>
          <p:cNvSpPr txBox="1"/>
          <p:nvPr/>
        </p:nvSpPr>
        <p:spPr>
          <a:xfrm>
            <a:off x="696849" y="1200364"/>
            <a:ext cx="52095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Впровадження заходів щодо антимікробної резистентності в країнах-членах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uk-UA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Онкологія та неінфекційні захворювання, та пов’язані з ними заходи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uk-UA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Серцево-судинні захворювання та діабет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uk-UA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Підтримка інтеграції інформаційних систем в охороні здоров’я країн членів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uk-UA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Збільшення спроможності європейської системи регулювання медичних мереж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uk-UA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Впровадження нових моделей та підходів до оцінювання нових процесів підготовки у сфері крові, тканин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uk-UA" sz="2000" dirty="0">
                <a:latin typeface="Arial Narrow" panose="020B0606020202030204" pitchFamily="34" charset="0"/>
              </a:rPr>
              <a:t>та клітин.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Посилення ринкового нагляду за ринком медичних виробів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uk-UA" sz="20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D2735-C288-4941-8E37-6DB4ED16A140}"/>
              </a:ext>
            </a:extLst>
          </p:cNvPr>
          <p:cNvSpPr txBox="1"/>
          <p:nvPr/>
        </p:nvSpPr>
        <p:spPr>
          <a:xfrm>
            <a:off x="6285589" y="1200364"/>
            <a:ext cx="50682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Заходи у сфері єдиного простору даних в охороні здоров’я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Заходи спрямовані на покращення </a:t>
            </a:r>
            <a:r>
              <a:rPr lang="uk-UA" sz="2000" dirty="0" err="1">
                <a:latin typeface="Arial Narrow" panose="020B0606020202030204" pitchFamily="34" charset="0"/>
              </a:rPr>
              <a:t>закупівель</a:t>
            </a:r>
            <a:r>
              <a:rPr lang="uk-UA" sz="2000" dirty="0">
                <a:latin typeface="Arial Narrow" panose="020B0606020202030204" pitchFamily="34" charset="0"/>
              </a:rPr>
              <a:t> у сфері охорони здоров`я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Заходи спрямовані проти онкологічних захворювань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Тренінгові програми у сфері боротьби з онкологічними захворюваннями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Розширення цифрових систем та відповідної інфраструктури, нових сервісів до більшої кількості країн членів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Надання послуг щодо доступу до системи даних охорони здоров’я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•</a:t>
            </a:r>
            <a:r>
              <a:rPr lang="uk-UA" sz="2000" dirty="0">
                <a:latin typeface="Arial Narrow" panose="020B0606020202030204" pitchFamily="34" charset="0"/>
              </a:rPr>
              <a:t> Заходи посилення у сфері транскордонних загроз здоров’ю</a:t>
            </a:r>
          </a:p>
        </p:txBody>
      </p:sp>
      <p:pic>
        <p:nvPicPr>
          <p:cNvPr id="11" name="Picture 2" descr="Supporters – European Health Union">
            <a:extLst>
              <a:ext uri="{FF2B5EF4-FFF2-40B4-BE49-F238E27FC236}">
                <a16:creationId xmlns:a16="http://schemas.microsoft.com/office/drawing/2014/main" id="{0F26D051-1FA6-4180-800E-CEE267349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9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F7EEB-EEA9-4E0E-BAFA-B302F096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Фінансові ресурси програми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EU4Health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  <a:endParaRPr lang="uk-UA" sz="4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Графіка 4" descr="Монети">
            <a:extLst>
              <a:ext uri="{FF2B5EF4-FFF2-40B4-BE49-F238E27FC236}">
                <a16:creationId xmlns:a16="http://schemas.microsoft.com/office/drawing/2014/main" id="{7E1EC5B1-07FD-4852-A081-DF27B2DA0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09" y="1839320"/>
            <a:ext cx="826790" cy="826790"/>
          </a:xfrm>
          <a:prstGeom prst="rect">
            <a:avLst/>
          </a:prstGeom>
        </p:spPr>
      </p:pic>
      <p:pic>
        <p:nvPicPr>
          <p:cNvPr id="7" name="Графіка 6" descr="Збільшувальне скло">
            <a:extLst>
              <a:ext uri="{FF2B5EF4-FFF2-40B4-BE49-F238E27FC236}">
                <a16:creationId xmlns:a16="http://schemas.microsoft.com/office/drawing/2014/main" id="{914124B2-53C4-4A0D-BC16-83960A1FB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877187"/>
            <a:ext cx="826790" cy="826790"/>
          </a:xfrm>
          <a:prstGeom prst="rect">
            <a:avLst/>
          </a:prstGeom>
        </p:spPr>
      </p:pic>
      <p:pic>
        <p:nvPicPr>
          <p:cNvPr id="9" name="Графіка 8" descr="Портфель">
            <a:extLst>
              <a:ext uri="{FF2B5EF4-FFF2-40B4-BE49-F238E27FC236}">
                <a16:creationId xmlns:a16="http://schemas.microsoft.com/office/drawing/2014/main" id="{1EA03E01-3BAE-4EB3-B004-CE4F7F162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12" y="4359164"/>
            <a:ext cx="914400" cy="914400"/>
          </a:xfrm>
          <a:prstGeom prst="rect">
            <a:avLst/>
          </a:prstGeom>
        </p:spPr>
      </p:pic>
      <p:pic>
        <p:nvPicPr>
          <p:cNvPr id="11" name="Графіка 10" descr="Молоток">
            <a:extLst>
              <a:ext uri="{FF2B5EF4-FFF2-40B4-BE49-F238E27FC236}">
                <a16:creationId xmlns:a16="http://schemas.microsoft.com/office/drawing/2014/main" id="{99B68222-6587-4D7D-ABAC-A7F62E27AC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99" y="5273564"/>
            <a:ext cx="914400" cy="914400"/>
          </a:xfrm>
          <a:prstGeom prst="rect">
            <a:avLst/>
          </a:prstGeom>
        </p:spPr>
      </p:pic>
      <p:pic>
        <p:nvPicPr>
          <p:cNvPr id="10" name="Picture 2" descr="Supporters – European Health Union">
            <a:extLst>
              <a:ext uri="{FF2B5EF4-FFF2-40B4-BE49-F238E27FC236}">
                <a16:creationId xmlns:a16="http://schemas.microsoft.com/office/drawing/2014/main" id="{86C1C216-5A7B-411E-BAB7-9AE04651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56D1E24-0AF4-4E62-9D33-FDC54755D29A}"/>
              </a:ext>
            </a:extLst>
          </p:cNvPr>
          <p:cNvSpPr/>
          <p:nvPr/>
        </p:nvSpPr>
        <p:spPr>
          <a:xfrm>
            <a:off x="1779864" y="192954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Ф</a:t>
            </a:r>
            <a:r>
              <a:rPr lang="uk-UA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інансування</a:t>
            </a:r>
            <a:r>
              <a:rPr lang="uk-UA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програми </a:t>
            </a:r>
            <a:r>
              <a:rPr lang="uk-UA" sz="1600" dirty="0">
                <a:latin typeface="Arial Narrow" panose="020B0606020202030204" pitchFamily="34" charset="0"/>
                <a:cs typeface="Arial" panose="020B0604020202020204" pitchFamily="34" charset="0"/>
              </a:rPr>
              <a:t>до 2027 року -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5,3 млрд </a:t>
            </a:r>
            <a:r>
              <a:rPr 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євро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 програми </a:t>
            </a:r>
            <a:r>
              <a:rPr lang="uk-UA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2022 рік становить -  835 млн євро.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49A3286-EB67-4F73-9868-D7C26780E45A}"/>
              </a:ext>
            </a:extLst>
          </p:cNvPr>
          <p:cNvSpPr/>
          <p:nvPr/>
        </p:nvSpPr>
        <p:spPr>
          <a:xfrm>
            <a:off x="1779864" y="28771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ПРИНЦИПИ ВІДБОРУ: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Відбір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учасників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програми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побудовано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європейськими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стандартами –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відкрито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прозоро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конкурентній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основі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через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подання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конкурсних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спеціальний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сайт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Програми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2ECF117-A950-4778-A4B7-2BD763902EEB}"/>
              </a:ext>
            </a:extLst>
          </p:cNvPr>
          <p:cNvSpPr/>
          <p:nvPr/>
        </p:nvSpPr>
        <p:spPr>
          <a:xfrm>
            <a:off x="1779864" y="3892735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Основні форми фінансування: гранти і закупівлі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93A2850-D3AA-40F6-B485-50E235F7AFE8}"/>
              </a:ext>
            </a:extLst>
          </p:cNvPr>
          <p:cNvSpPr/>
          <p:nvPr/>
        </p:nvSpPr>
        <p:spPr>
          <a:xfrm>
            <a:off x="1779864" y="4446618"/>
            <a:ext cx="6096000" cy="862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ГРАНТИ:  </a:t>
            </a:r>
            <a:r>
              <a:rPr lang="uk-UA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Розрізняються на </a:t>
            </a:r>
            <a:r>
              <a:rPr lang="uk-UA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гранти дії</a:t>
            </a:r>
            <a:r>
              <a:rPr lang="uk-UA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які спрямовані для досягнення цілей політики ЄС,</a:t>
            </a:r>
            <a:r>
              <a:rPr lang="uk-UA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операційні гранти, які спрямовані на функціонування органу, метою якого є формування та підтримка політики ЄС</a:t>
            </a:r>
            <a:r>
              <a:rPr lang="uk-UA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EB47E0E-5C33-4465-97FC-4B9997BE7409}"/>
              </a:ext>
            </a:extLst>
          </p:cNvPr>
          <p:cNvSpPr/>
          <p:nvPr/>
        </p:nvSpPr>
        <p:spPr>
          <a:xfrm>
            <a:off x="1779864" y="5399519"/>
            <a:ext cx="6096000" cy="599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ЗАКУПІВЛІ: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присудження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переможця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конкурсі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передбаченою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тендерною процедурою</a:t>
            </a:r>
            <a:r>
              <a:rPr lang="en-U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Incentivizing non-clinicians to improve value-based care performance -  Stellar Health">
            <a:extLst>
              <a:ext uri="{FF2B5EF4-FFF2-40B4-BE49-F238E27FC236}">
                <a16:creationId xmlns:a16="http://schemas.microsoft.com/office/drawing/2014/main" id="{12486610-93A7-451E-A570-84275AF74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/>
          <a:stretch/>
        </p:blipFill>
        <p:spPr bwMode="auto">
          <a:xfrm>
            <a:off x="7755622" y="2037705"/>
            <a:ext cx="4436378" cy="31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7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Як при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єднатись до Програми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upporters – European Health Union">
            <a:extLst>
              <a:ext uri="{FF2B5EF4-FFF2-40B4-BE49-F238E27FC236}">
                <a16:creationId xmlns:a16="http://schemas.microsoft.com/office/drawing/2014/main" id="{D5FD022E-63E9-438F-BFBF-CF3B08A54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34C337-62AB-44B2-BE89-29A8717470D4}"/>
              </a:ext>
            </a:extLst>
          </p:cNvPr>
          <p:cNvSpPr/>
          <p:nvPr/>
        </p:nvSpPr>
        <p:spPr>
          <a:xfrm>
            <a:off x="1006642" y="1715198"/>
            <a:ext cx="2567068" cy="20431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подаються через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Портал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фінансування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тендерів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(FTP). </a:t>
            </a: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FTP заявники також можуть шукати партнерів по </a:t>
            </a:r>
            <a:r>
              <a:rPr lang="uk-UA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0456A48-2C3A-4D7D-AA83-51A094ECF61F}"/>
              </a:ext>
            </a:extLst>
          </p:cNvPr>
          <p:cNvSpPr/>
          <p:nvPr/>
        </p:nvSpPr>
        <p:spPr>
          <a:xfrm>
            <a:off x="8700772" y="1690688"/>
            <a:ext cx="2653028" cy="17138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</a:rPr>
              <a:t>Усі організації, які бажають подати заявку, повинні спочатку зареєструватися в </a:t>
            </a:r>
            <a:r>
              <a:rPr lang="uk-UA" sz="20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Реєстрі учасників</a:t>
            </a: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  <a:endParaRPr lang="ru-RU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FBDE24C-09B6-44A3-80C3-786175F0E316}"/>
              </a:ext>
            </a:extLst>
          </p:cNvPr>
          <p:cNvSpPr/>
          <p:nvPr/>
        </p:nvSpPr>
        <p:spPr>
          <a:xfrm>
            <a:off x="3957487" y="5110937"/>
            <a:ext cx="4277024" cy="12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Адміністратором конкурсних процедур є </a:t>
            </a:r>
            <a:r>
              <a:rPr lang="uk-UA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uk-UA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uk-UA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uk-UA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</a:t>
            </a:r>
            <a:r>
              <a:rPr lang="uk-UA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</a:t>
            </a:r>
            <a:r>
              <a:rPr lang="uk-UA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HaDEA</a:t>
            </a:r>
            <a:r>
              <a:rPr lang="uk-UA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42" name="Picture 2" descr="EU4Health statement - Mental Health Europe">
            <a:extLst>
              <a:ext uri="{FF2B5EF4-FFF2-40B4-BE49-F238E27FC236}">
                <a16:creationId xmlns:a16="http://schemas.microsoft.com/office/drawing/2014/main" id="{7E770D12-4F25-4AC3-9806-E876CDD0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48" y="1861431"/>
            <a:ext cx="4662303" cy="27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2EA65-8A57-407B-ADDB-6E117DD19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12" y="4111305"/>
            <a:ext cx="1807128" cy="18071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69EDEA-837A-44DE-B6F8-2C60D6C3C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01" y="4207373"/>
            <a:ext cx="1807129" cy="18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9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Хто може подати заявку на участь у Програмі?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upporters – European Health Union">
            <a:extLst>
              <a:ext uri="{FF2B5EF4-FFF2-40B4-BE49-F238E27FC236}">
                <a16:creationId xmlns:a16="http://schemas.microsoft.com/office/drawing/2014/main" id="{564EC4CF-AE07-443F-9731-C3EAB0CF9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3194316-E25C-4059-ADDC-BD527B9F03B5}"/>
              </a:ext>
            </a:extLst>
          </p:cNvPr>
          <p:cNvSpPr/>
          <p:nvPr/>
        </p:nvSpPr>
        <p:spPr>
          <a:xfrm>
            <a:off x="1661021" y="2059485"/>
            <a:ext cx="8741328" cy="2701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Програма «EU4Health» надаватиме фінансування юридичним особам з держав-членів, третіх країн, асоційованих із нею, зокрема, організаціям та установам охорони здоров’я, неурядовим організаціям (НУО), приватному сектору та іншим відповідним юридичним особам. Подати заявку мають право лише офіційно створені організації.</a:t>
            </a:r>
            <a:endParaRPr lang="ru-RU" sz="2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uk-UA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Детальні правила вказані в річному плані роботи та наступних конкурсах пропозицій і тендерах, які публікуються щороку:</a:t>
            </a:r>
            <a:endParaRPr lang="en-US" sz="2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uk-UA" sz="2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EU4Health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3,069 Woman Handshake Illustrations &amp; Clip Art - iStock">
            <a:extLst>
              <a:ext uri="{FF2B5EF4-FFF2-40B4-BE49-F238E27FC236}">
                <a16:creationId xmlns:a16="http://schemas.microsoft.com/office/drawing/2014/main" id="{39BC71C0-649C-4A94-A01F-4EA0E7F6C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9" t="47464" b="7331"/>
          <a:stretch/>
        </p:blipFill>
        <p:spPr bwMode="auto">
          <a:xfrm>
            <a:off x="2443120" y="4550611"/>
            <a:ext cx="1301167" cy="17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3,069 Woman Handshake Illustrations &amp; Clip Art - iStock">
            <a:extLst>
              <a:ext uri="{FF2B5EF4-FFF2-40B4-BE49-F238E27FC236}">
                <a16:creationId xmlns:a16="http://schemas.microsoft.com/office/drawing/2014/main" id="{179A066E-D445-47D9-9A18-474C9FC8C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2" r="42037" b="54695"/>
          <a:stretch/>
        </p:blipFill>
        <p:spPr bwMode="auto">
          <a:xfrm>
            <a:off x="10665902" y="3429000"/>
            <a:ext cx="1375795" cy="1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3,069 Woman Handshake Illustrations &amp; Clip Art - iStock">
            <a:extLst>
              <a:ext uri="{FF2B5EF4-FFF2-40B4-BE49-F238E27FC236}">
                <a16:creationId xmlns:a16="http://schemas.microsoft.com/office/drawing/2014/main" id="{1F325E6D-7C2E-4841-B30E-FCE7ED2DF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52602" r="67077" b="6970"/>
          <a:stretch/>
        </p:blipFill>
        <p:spPr bwMode="auto">
          <a:xfrm>
            <a:off x="0" y="2528335"/>
            <a:ext cx="1610497" cy="15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3,069 Woman Handshake Illustrations &amp; Clip Art - iStock">
            <a:extLst>
              <a:ext uri="{FF2B5EF4-FFF2-40B4-BE49-F238E27FC236}">
                <a16:creationId xmlns:a16="http://schemas.microsoft.com/office/drawing/2014/main" id="{A3D8EE2D-4FB3-41D3-B05A-5629969C8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8" t="4722" r="23185" b="54695"/>
          <a:stretch/>
        </p:blipFill>
        <p:spPr bwMode="auto">
          <a:xfrm>
            <a:off x="10939054" y="1238864"/>
            <a:ext cx="1174459" cy="15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66FA1E-79C7-4A63-BC4D-82034F898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45" y="4129823"/>
            <a:ext cx="1885234" cy="18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6695"/>
            <a:ext cx="10515600" cy="10133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Напрями фінансування грантами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17494"/>
              </p:ext>
            </p:extLst>
          </p:nvPr>
        </p:nvGraphicFramePr>
        <p:xfrm>
          <a:off x="1738489" y="1514257"/>
          <a:ext cx="8715022" cy="4397805"/>
        </p:xfrm>
        <a:graphic>
          <a:graphicData uri="http://schemas.openxmlformats.org/drawingml/2006/table">
            <a:tbl>
              <a:tblPr/>
              <a:tblGrid>
                <a:gridCol w="550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2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Напрям</a:t>
                      </a:r>
                      <a:endParaRPr lang="ru-RU" sz="2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Фінансування</a:t>
                      </a:r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млн </a:t>
                      </a:r>
                      <a:r>
                        <a:rPr lang="ru-RU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євро</a:t>
                      </a:r>
                      <a:endParaRPr lang="ru-RU" sz="2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30"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I.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Готовність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до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кризи</a:t>
                      </a:r>
                      <a:endParaRPr lang="ru-RU" sz="2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2200" b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10"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ІІ.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Зміцнення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здоров'я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та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профілактика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захворювань</a:t>
                      </a:r>
                      <a:endParaRPr lang="ru-RU" sz="2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  <a:endParaRPr lang="ru-RU" sz="2200" b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15"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ІІІ.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Онкологічні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захворювання</a:t>
                      </a:r>
                      <a:endParaRPr lang="ru-RU" sz="2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2200" b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10"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IV.Система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охорона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здоров’я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та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медичні</a:t>
                      </a: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працівники</a:t>
                      </a:r>
                      <a:endParaRPr lang="ru-RU" sz="2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ru-RU" sz="2200" b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215"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V. </a:t>
                      </a:r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Цифровізація</a:t>
                      </a:r>
                      <a:endParaRPr lang="ru-RU" sz="2200" b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ru-RU" sz="2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215">
                <a:tc>
                  <a:txBody>
                    <a:bodyPr/>
                    <a:lstStyle/>
                    <a:p>
                      <a:pPr marL="89992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VI. </a:t>
                      </a:r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Інша діяльність</a:t>
                      </a:r>
                      <a:endParaRPr lang="ru-RU" sz="2200" b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200 </a:t>
                      </a:r>
                      <a:endParaRPr lang="ru-RU" sz="2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35226" y="-100183"/>
            <a:ext cx="292426" cy="5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/>
          </a:p>
        </p:txBody>
      </p:sp>
      <p:pic>
        <p:nvPicPr>
          <p:cNvPr id="8" name="Picture 2" descr="Supporters – European Health Union">
            <a:extLst>
              <a:ext uri="{FF2B5EF4-FFF2-40B4-BE49-F238E27FC236}">
                <a16:creationId xmlns:a16="http://schemas.microsoft.com/office/drawing/2014/main" id="{50748BCF-2385-4DBC-B12E-B4AC062C9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2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337" y="276837"/>
            <a:ext cx="9373325" cy="1100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грантової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пропозиції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0390" y="2273237"/>
            <a:ext cx="4185653" cy="349590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Адміністративна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частина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«А»,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включає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огляд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бюджету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організації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2.Технічна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частина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«В», яка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включає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детальний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бюджет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проєкту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upporters – European Health Union">
            <a:extLst>
              <a:ext uri="{FF2B5EF4-FFF2-40B4-BE49-F238E27FC236}">
                <a16:creationId xmlns:a16="http://schemas.microsoft.com/office/drawing/2014/main" id="{40854689-9C38-4389-A11F-88311B7D5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U4Health Programme: new calls for proposals open - Assembly of European  Regions">
            <a:extLst>
              <a:ext uri="{FF2B5EF4-FFF2-40B4-BE49-F238E27FC236}">
                <a16:creationId xmlns:a16="http://schemas.microsoft.com/office/drawing/2014/main" id="{A4E8CAC1-25CA-4FAC-8F75-8869F0D9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43" y="1858148"/>
            <a:ext cx="6485957" cy="43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1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55" y="256547"/>
            <a:ext cx="11437690" cy="1325563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Тайм-лайн</a:t>
            </a:r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для грантів у 2022 році: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34839"/>
              </p:ext>
            </p:extLst>
          </p:nvPr>
        </p:nvGraphicFramePr>
        <p:xfrm>
          <a:off x="2199362" y="2053439"/>
          <a:ext cx="7793275" cy="3138796"/>
        </p:xfrm>
        <a:graphic>
          <a:graphicData uri="http://schemas.openxmlformats.org/drawingml/2006/table">
            <a:tbl>
              <a:tblPr firstRow="1" firstCol="1" bandRow="1"/>
              <a:tblGrid>
                <a:gridCol w="389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Етап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Публікація оголошень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15.09.2022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Подання</a:t>
                      </a:r>
                      <a:r>
                        <a:rPr lang="ru-RU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.09.2022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Кінцевий термін подання заявок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none" dirty="0">
                          <a:solidFill>
                            <a:srgbClr val="002060"/>
                          </a:solidFill>
                          <a:effectLst/>
                          <a:highlight>
                            <a:srgbClr val="C0C0C0"/>
                          </a:highlight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26.01.2023</a:t>
                      </a:r>
                      <a:endParaRPr lang="ru-RU" sz="2000" b="1" u="none" dirty="0">
                        <a:solidFill>
                          <a:srgbClr val="002060"/>
                        </a:solidFill>
                        <a:effectLst/>
                        <a:highlight>
                          <a:srgbClr val="C0C0C0"/>
                        </a:highlight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Оцінка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кінця травня 2023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Оголошення результатів окремими листами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кінця червня 2023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Підготовка угод з переможцями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Вересень 2023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Підписання угод з переможцями</a:t>
                      </a:r>
                      <a:endParaRPr lang="ru-RU" sz="20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 2023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9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Початок роботи </a:t>
                      </a:r>
                      <a:endParaRPr lang="ru-RU" sz="20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дати підписання  грантової угоди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8200" y="-5042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 прийняття заявок у 2022 році: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Supporters – European Health Union">
            <a:extLst>
              <a:ext uri="{FF2B5EF4-FFF2-40B4-BE49-F238E27FC236}">
                <a16:creationId xmlns:a16="http://schemas.microsoft.com/office/drawing/2014/main" id="{09FEB03B-4EFC-4895-A052-9D6DA7C9E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8994" r="20047" b="40445"/>
          <a:stretch/>
        </p:blipFill>
        <p:spPr bwMode="auto">
          <a:xfrm>
            <a:off x="10939054" y="6434356"/>
            <a:ext cx="1252946" cy="4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19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855</Words>
  <Application>Microsoft Office PowerPoint</Application>
  <PresentationFormat>Широкий екран</PresentationFormat>
  <Paragraphs>123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Програма «EU4Health» :  Умови участі</vt:lpstr>
      <vt:lpstr>Презентація PowerPoint</vt:lpstr>
      <vt:lpstr>Програмні напрями:</vt:lpstr>
      <vt:lpstr>Фінансові ресурси програми «EU4Health»</vt:lpstr>
      <vt:lpstr>Як приєднатись до Програми</vt:lpstr>
      <vt:lpstr>Хто може подати заявку на участь у Програмі?</vt:lpstr>
      <vt:lpstr>Напрями фінансування грантами</vt:lpstr>
      <vt:lpstr>Структура грантової пропозиції</vt:lpstr>
      <vt:lpstr>Тайм-лайн для грантів у 2022 році:</vt:lpstr>
      <vt:lpstr>Презентація PowerPoint</vt:lpstr>
      <vt:lpstr>Тайм-лайн для закупівель у 2022 році:</vt:lpstr>
      <vt:lpstr>Корисні посилання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«EU4Health»: нові можливості для охорони здоров’я</dc:title>
  <dc:creator>Юрій Іванович Шпак</dc:creator>
  <cp:lastModifiedBy>Юрій Іванович Шпак</cp:lastModifiedBy>
  <cp:revision>58</cp:revision>
  <dcterms:created xsi:type="dcterms:W3CDTF">2022-07-21T10:57:48Z</dcterms:created>
  <dcterms:modified xsi:type="dcterms:W3CDTF">2022-08-01T12:31:57Z</dcterms:modified>
</cp:coreProperties>
</file>