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59" r:id="rId3"/>
    <p:sldId id="256" r:id="rId4"/>
    <p:sldId id="261" r:id="rId5"/>
    <p:sldId id="282" r:id="rId6"/>
    <p:sldId id="283" r:id="rId7"/>
    <p:sldId id="281" r:id="rId8"/>
    <p:sldId id="277" r:id="rId9"/>
    <p:sldId id="263" r:id="rId10"/>
    <p:sldId id="273" r:id="rId11"/>
    <p:sldId id="264" r:id="rId12"/>
    <p:sldId id="266" r:id="rId13"/>
    <p:sldId id="278" r:id="rId14"/>
    <p:sldId id="279" r:id="rId15"/>
    <p:sldId id="272" r:id="rId16"/>
    <p:sldId id="257" r:id="rId17"/>
    <p:sldId id="258" r:id="rId18"/>
    <p:sldId id="274" r:id="rId19"/>
    <p:sldId id="280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1" autoAdjust="0"/>
    <p:restoredTop sz="96405"/>
  </p:normalViewPr>
  <p:slideViewPr>
    <p:cSldViewPr snapToGrid="0">
      <p:cViewPr varScale="1">
        <p:scale>
          <a:sx n="70" d="100"/>
          <a:sy n="7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48C88-4E4D-4FAC-AC74-72D8265A1F50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F47D9-E52D-4BA8-AC8C-A7552EE250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86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528762" y="3233737"/>
            <a:ext cx="6824662" cy="26098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2846388" y="652463"/>
            <a:ext cx="4179887" cy="2352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44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528762" y="3233737"/>
            <a:ext cx="6824662" cy="26098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2846388" y="652463"/>
            <a:ext cx="4179887" cy="2352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570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1528762" y="3233737"/>
            <a:ext cx="6824700" cy="260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2846388" y="652463"/>
            <a:ext cx="4179887" cy="2352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6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963B-D77D-4D4B-86D0-E92EB09942DE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98A-F311-4C8A-A821-85A687A66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19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963B-D77D-4D4B-86D0-E92EB09942DE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98A-F311-4C8A-A821-85A687A66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415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963B-D77D-4D4B-86D0-E92EB09942DE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98A-F311-4C8A-A821-85A687A66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993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Agenda Layout">
  <p:cSld name="6_Agenda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59831" y="164640"/>
            <a:ext cx="7392821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800" b="0" i="0" u="none" strike="noStrike" cap="none">
                <a:solidFill>
                  <a:srgbClr val="52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11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963B-D77D-4D4B-86D0-E92EB09942DE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98A-F311-4C8A-A821-85A687A66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42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963B-D77D-4D4B-86D0-E92EB09942DE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98A-F311-4C8A-A821-85A687A66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884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963B-D77D-4D4B-86D0-E92EB09942DE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98A-F311-4C8A-A821-85A687A66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0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963B-D77D-4D4B-86D0-E92EB09942DE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98A-F311-4C8A-A821-85A687A66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073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963B-D77D-4D4B-86D0-E92EB09942DE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98A-F311-4C8A-A821-85A687A66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46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963B-D77D-4D4B-86D0-E92EB09942DE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98A-F311-4C8A-A821-85A687A66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32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963B-D77D-4D4B-86D0-E92EB09942DE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98A-F311-4C8A-A821-85A687A66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404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963B-D77D-4D4B-86D0-E92EB09942DE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98A-F311-4C8A-A821-85A687A66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447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D963B-D77D-4D4B-86D0-E92EB09942DE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A98A-F311-4C8A-A821-85A687A668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247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590799"/>
            <a:ext cx="9526073" cy="919163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buClr>
                <a:srgbClr val="191966"/>
              </a:buClr>
              <a:buSzPts val="2000"/>
            </a:pPr>
            <a:r>
              <a:rPr lang="uk-UA" sz="28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Закупівлі ліків через міжнародні організації: </a:t>
            </a:r>
            <a:br>
              <a:rPr lang="uk-UA" sz="28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підсумки,</a:t>
            </a:r>
            <a:r>
              <a:rPr lang="en-US" sz="28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плани реформування системи </a:t>
            </a:r>
            <a:r>
              <a:rPr lang="uk-UA" sz="2800" b="1" dirty="0" err="1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закупівель</a:t>
            </a:r>
            <a:endParaRPr lang="uk-UA" sz="2800" b="1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989490" y="4761136"/>
            <a:ext cx="6993229" cy="1655762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Ольга </a:t>
            </a:r>
            <a:r>
              <a:rPr lang="uk-UA" sz="1800" b="1" dirty="0" err="1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Стефанишина</a:t>
            </a:r>
            <a:r>
              <a:rPr lang="uk-UA" sz="1800" b="1" dirty="0" smtClean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uk-UA" sz="18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заступник Міністра охорони здоров’я з питань Європейської інтеграції</a:t>
            </a:r>
            <a:endParaRPr lang="uk-UA" sz="1800" b="1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4" name="Shape 3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19087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4918" y="112690"/>
            <a:ext cx="1447801" cy="90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Прямокутник 386"/>
          <p:cNvSpPr/>
          <p:nvPr/>
        </p:nvSpPr>
        <p:spPr>
          <a:xfrm>
            <a:off x="9271752" y="1249451"/>
            <a:ext cx="2891915" cy="934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9288970" y="4306470"/>
            <a:ext cx="2891915" cy="1350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9253851" y="3256235"/>
            <a:ext cx="2898202" cy="1013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9257866" y="2198935"/>
            <a:ext cx="2898202" cy="10572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6237" y="169863"/>
            <a:ext cx="1447800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74" y="0"/>
            <a:ext cx="319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4256809" y="6062093"/>
            <a:ext cx="1576359" cy="78024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n-US" sz="16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Формування</a:t>
            </a:r>
            <a:r>
              <a:rPr lang="en-US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номенклатур</a:t>
            </a:r>
            <a:endParaRPr dirty="0"/>
          </a:p>
        </p:txBody>
      </p:sp>
      <p:sp>
        <p:nvSpPr>
          <p:cNvPr id="329" name="Shape 329"/>
          <p:cNvSpPr txBox="1"/>
          <p:nvPr/>
        </p:nvSpPr>
        <p:spPr>
          <a:xfrm>
            <a:off x="6008295" y="6062093"/>
            <a:ext cx="1452199" cy="780248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en-US" sz="16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Постанова</a:t>
            </a:r>
            <a:r>
              <a:rPr lang="en-US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КМУ</a:t>
            </a:r>
            <a:endParaRPr dirty="0"/>
          </a:p>
        </p:txBody>
      </p:sp>
      <p:sp>
        <p:nvSpPr>
          <p:cNvPr id="330" name="Shape 330"/>
          <p:cNvSpPr txBox="1"/>
          <p:nvPr/>
        </p:nvSpPr>
        <p:spPr>
          <a:xfrm>
            <a:off x="7661775" y="6062093"/>
            <a:ext cx="1452199" cy="780248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ctr" anchorCtr="0">
            <a:no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en-US" sz="16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Підписання</a:t>
            </a:r>
            <a:r>
              <a:rPr lang="en-US" sz="1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договорів</a:t>
            </a:r>
            <a:endParaRPr dirty="0"/>
          </a:p>
        </p:txBody>
      </p:sp>
      <p:sp>
        <p:nvSpPr>
          <p:cNvPr id="348" name="Shape 348"/>
          <p:cNvSpPr txBox="1"/>
          <p:nvPr/>
        </p:nvSpPr>
        <p:spPr>
          <a:xfrm>
            <a:off x="1099376" y="341153"/>
            <a:ext cx="4163285" cy="37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91966"/>
              </a:buClr>
              <a:buSzPts val="2000"/>
            </a:pPr>
            <a:r>
              <a:rPr lang="uk-UA" sz="2400" b="1" dirty="0" smtClean="0">
                <a:solidFill>
                  <a:srgbClr val="191966"/>
                </a:solidFill>
                <a:latin typeface="Roboto"/>
                <a:ea typeface="Roboto"/>
                <a:cs typeface="Roboto"/>
                <a:sym typeface="Roboto"/>
              </a:rPr>
              <a:t>ПРОГРЕС</a:t>
            </a:r>
            <a:r>
              <a:rPr lang="en-US" sz="2400" b="1" dirty="0" smtClean="0">
                <a:solidFill>
                  <a:srgbClr val="1919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dirty="0">
                <a:solidFill>
                  <a:srgbClr val="191966"/>
                </a:solidFill>
                <a:latin typeface="Roboto"/>
                <a:ea typeface="Roboto"/>
                <a:cs typeface="Roboto"/>
                <a:sym typeface="Roboto"/>
              </a:rPr>
              <a:t>ЗАКУПІВЕЛЬ</a:t>
            </a:r>
            <a:endParaRPr sz="2400" dirty="0"/>
          </a:p>
        </p:txBody>
      </p:sp>
      <p:grpSp>
        <p:nvGrpSpPr>
          <p:cNvPr id="8" name="Групувати 7"/>
          <p:cNvGrpSpPr/>
          <p:nvPr/>
        </p:nvGrpSpPr>
        <p:grpSpPr>
          <a:xfrm>
            <a:off x="355204" y="1148598"/>
            <a:ext cx="8937938" cy="3905675"/>
            <a:chOff x="315913" y="1325330"/>
            <a:chExt cx="8937938" cy="3905675"/>
          </a:xfrm>
        </p:grpSpPr>
        <p:cxnSp>
          <p:nvCxnSpPr>
            <p:cNvPr id="203" name="Shape 203"/>
            <p:cNvCxnSpPr/>
            <p:nvPr/>
          </p:nvCxnSpPr>
          <p:spPr>
            <a:xfrm>
              <a:off x="512368" y="1796730"/>
              <a:ext cx="8601607" cy="5911"/>
            </a:xfrm>
            <a:prstGeom prst="straightConnector1">
              <a:avLst/>
            </a:prstGeom>
            <a:noFill/>
            <a:ln w="25400" cap="flat" cmpd="sng">
              <a:solidFill>
                <a:srgbClr val="40404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204" name="Shape 204"/>
            <p:cNvGrpSpPr/>
            <p:nvPr/>
          </p:nvGrpSpPr>
          <p:grpSpPr>
            <a:xfrm>
              <a:off x="3844253" y="1507093"/>
              <a:ext cx="488782" cy="565975"/>
              <a:chOff x="0" y="0"/>
              <a:chExt cx="2147483647" cy="2147483647"/>
            </a:xfrm>
          </p:grpSpPr>
          <p:sp>
            <p:nvSpPr>
              <p:cNvPr id="205" name="Shape 205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chemeClr val="accent1">
                  <a:alpha val="3960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538593130" y="538272828"/>
                <a:ext cx="1070289847" cy="1070938473"/>
              </a:xfrm>
              <a:prstGeom prst="ellipse">
                <a:avLst/>
              </a:prstGeom>
              <a:solidFill>
                <a:srgbClr val="0066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07" name="Shape 207"/>
            <p:cNvGrpSpPr/>
            <p:nvPr/>
          </p:nvGrpSpPr>
          <p:grpSpPr>
            <a:xfrm>
              <a:off x="1060872" y="1623834"/>
              <a:ext cx="309613" cy="357614"/>
              <a:chOff x="0" y="0"/>
              <a:chExt cx="2147483647" cy="2147483647"/>
            </a:xfrm>
          </p:grpSpPr>
          <p:sp>
            <p:nvSpPr>
              <p:cNvPr id="208" name="Shape 208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534142246" y="541306775"/>
                <a:ext cx="107919943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10" name="Shape 210"/>
            <p:cNvGrpSpPr/>
            <p:nvPr/>
          </p:nvGrpSpPr>
          <p:grpSpPr>
            <a:xfrm>
              <a:off x="7928956" y="1487881"/>
              <a:ext cx="482494" cy="560065"/>
              <a:chOff x="0" y="0"/>
              <a:chExt cx="2147483647" cy="2147483647"/>
            </a:xfrm>
          </p:grpSpPr>
          <p:sp>
            <p:nvSpPr>
              <p:cNvPr id="211" name="Shape 211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chemeClr val="accent1">
                  <a:alpha val="3960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538615674" y="538287857"/>
                <a:ext cx="1070245132" cy="107090869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13" name="Shape 213"/>
            <p:cNvGrpSpPr/>
            <p:nvPr/>
          </p:nvGrpSpPr>
          <p:grpSpPr>
            <a:xfrm>
              <a:off x="1785399" y="1617923"/>
              <a:ext cx="309614" cy="357614"/>
              <a:chOff x="0" y="0"/>
              <a:chExt cx="2147483647" cy="2147483647"/>
            </a:xfrm>
          </p:grpSpPr>
          <p:sp>
            <p:nvSpPr>
              <p:cNvPr id="214" name="Shape 214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534149761" y="541306775"/>
                <a:ext cx="1079184491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17" name="Shape 217"/>
            <p:cNvGrpSpPr/>
            <p:nvPr/>
          </p:nvGrpSpPr>
          <p:grpSpPr>
            <a:xfrm>
              <a:off x="7228002" y="1507093"/>
              <a:ext cx="480923" cy="555631"/>
              <a:chOff x="0" y="0"/>
              <a:chExt cx="2147483647" cy="2147483647"/>
            </a:xfrm>
          </p:grpSpPr>
          <p:sp>
            <p:nvSpPr>
              <p:cNvPr id="218" name="Shape 218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0000">
                  <a:alpha val="3960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540374987" y="536871389"/>
                <a:ext cx="1073741825" cy="107374182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20" name="Shape 220"/>
            <p:cNvGrpSpPr/>
            <p:nvPr/>
          </p:nvGrpSpPr>
          <p:grpSpPr>
            <a:xfrm>
              <a:off x="6677927" y="1623834"/>
              <a:ext cx="309613" cy="357614"/>
              <a:chOff x="0" y="0"/>
              <a:chExt cx="2147483647" cy="2147483647"/>
            </a:xfrm>
          </p:grpSpPr>
          <p:sp>
            <p:nvSpPr>
              <p:cNvPr id="221" name="Shape 221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534142246" y="541306775"/>
                <a:ext cx="107919943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4722802" y="1613490"/>
              <a:ext cx="308042" cy="357614"/>
              <a:chOff x="0" y="0"/>
              <a:chExt cx="2147483647" cy="2147483647"/>
            </a:xfrm>
          </p:grpSpPr>
          <p:sp>
            <p:nvSpPr>
              <p:cNvPr id="224" name="Shape 224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26" name="Shape 226"/>
            <p:cNvGrpSpPr/>
            <p:nvPr/>
          </p:nvGrpSpPr>
          <p:grpSpPr>
            <a:xfrm>
              <a:off x="5406467" y="1613490"/>
              <a:ext cx="309614" cy="357614"/>
              <a:chOff x="0" y="0"/>
              <a:chExt cx="2147483647" cy="2147483647"/>
            </a:xfrm>
          </p:grpSpPr>
          <p:sp>
            <p:nvSpPr>
              <p:cNvPr id="227" name="Shape 227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534149761" y="541306775"/>
                <a:ext cx="1079184491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29" name="Shape 229"/>
            <p:cNvGrpSpPr/>
            <p:nvPr/>
          </p:nvGrpSpPr>
          <p:grpSpPr>
            <a:xfrm>
              <a:off x="2531931" y="1610535"/>
              <a:ext cx="309613" cy="357614"/>
              <a:chOff x="0" y="0"/>
              <a:chExt cx="2147483647" cy="2147483647"/>
            </a:xfrm>
          </p:grpSpPr>
          <p:sp>
            <p:nvSpPr>
              <p:cNvPr id="230" name="Shape 230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534142246" y="541306775"/>
                <a:ext cx="107919943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32" name="Shape 232"/>
            <p:cNvGrpSpPr/>
            <p:nvPr/>
          </p:nvGrpSpPr>
          <p:grpSpPr>
            <a:xfrm>
              <a:off x="8609477" y="1620878"/>
              <a:ext cx="308042" cy="357614"/>
              <a:chOff x="0" y="0"/>
              <a:chExt cx="2147483647" cy="2147483647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35" name="Shape 235"/>
            <p:cNvGrpSpPr/>
            <p:nvPr/>
          </p:nvGrpSpPr>
          <p:grpSpPr>
            <a:xfrm>
              <a:off x="6085417" y="1613490"/>
              <a:ext cx="309614" cy="357614"/>
              <a:chOff x="0" y="0"/>
              <a:chExt cx="2147483647" cy="2147483647"/>
            </a:xfrm>
          </p:grpSpPr>
          <p:sp>
            <p:nvSpPr>
              <p:cNvPr id="236" name="Shape 236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7" name="Shape 237"/>
              <p:cNvSpPr/>
              <p:nvPr/>
            </p:nvSpPr>
            <p:spPr>
              <a:xfrm>
                <a:off x="534149761" y="541306775"/>
                <a:ext cx="1079184491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38" name="Shape 238"/>
            <p:cNvGrpSpPr/>
            <p:nvPr/>
          </p:nvGrpSpPr>
          <p:grpSpPr>
            <a:xfrm>
              <a:off x="3267460" y="1613490"/>
              <a:ext cx="309613" cy="357614"/>
              <a:chOff x="0" y="0"/>
              <a:chExt cx="2147483647" cy="2147483647"/>
            </a:xfrm>
          </p:grpSpPr>
          <p:sp>
            <p:nvSpPr>
              <p:cNvPr id="239" name="Shape 239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534142246" y="541306775"/>
                <a:ext cx="107919943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41" name="Shape 241"/>
            <p:cNvCxnSpPr/>
            <p:nvPr/>
          </p:nvCxnSpPr>
          <p:spPr>
            <a:xfrm>
              <a:off x="502938" y="2792729"/>
              <a:ext cx="8603179" cy="5911"/>
            </a:xfrm>
            <a:prstGeom prst="straightConnector1">
              <a:avLst/>
            </a:prstGeom>
            <a:noFill/>
            <a:ln w="25400" cap="flat" cmpd="sng">
              <a:solidFill>
                <a:srgbClr val="40404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242" name="Shape 242"/>
            <p:cNvGrpSpPr/>
            <p:nvPr/>
          </p:nvGrpSpPr>
          <p:grpSpPr>
            <a:xfrm>
              <a:off x="1053013" y="2619833"/>
              <a:ext cx="308042" cy="357614"/>
              <a:chOff x="0" y="0"/>
              <a:chExt cx="2147483647" cy="2147483647"/>
            </a:xfrm>
          </p:grpSpPr>
          <p:sp>
            <p:nvSpPr>
              <p:cNvPr id="243" name="Shape 243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45" name="Shape 245"/>
            <p:cNvGrpSpPr/>
            <p:nvPr/>
          </p:nvGrpSpPr>
          <p:grpSpPr>
            <a:xfrm>
              <a:off x="6679498" y="2634610"/>
              <a:ext cx="308042" cy="357614"/>
              <a:chOff x="0" y="0"/>
              <a:chExt cx="2147483647" cy="2147483647"/>
            </a:xfrm>
          </p:grpSpPr>
          <p:sp>
            <p:nvSpPr>
              <p:cNvPr id="246" name="Shape 246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48" name="Shape 248"/>
            <p:cNvGrpSpPr/>
            <p:nvPr/>
          </p:nvGrpSpPr>
          <p:grpSpPr>
            <a:xfrm>
              <a:off x="3971556" y="2634610"/>
              <a:ext cx="308042" cy="357614"/>
              <a:chOff x="0" y="0"/>
              <a:chExt cx="2147483647" cy="2147483647"/>
            </a:xfrm>
          </p:grpSpPr>
          <p:sp>
            <p:nvSpPr>
              <p:cNvPr id="249" name="Shape 249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0" name="Shape 250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51" name="Shape 251"/>
            <p:cNvGrpSpPr/>
            <p:nvPr/>
          </p:nvGrpSpPr>
          <p:grpSpPr>
            <a:xfrm>
              <a:off x="4713372" y="2606534"/>
              <a:ext cx="309613" cy="357614"/>
              <a:chOff x="0" y="0"/>
              <a:chExt cx="2147483647" cy="2147483647"/>
            </a:xfrm>
          </p:grpSpPr>
          <p:sp>
            <p:nvSpPr>
              <p:cNvPr id="252" name="Shape 252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3" name="Shape 253"/>
              <p:cNvSpPr/>
              <p:nvPr/>
            </p:nvSpPr>
            <p:spPr>
              <a:xfrm>
                <a:off x="534142246" y="541306775"/>
                <a:ext cx="107919943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5397037" y="2606534"/>
              <a:ext cx="309614" cy="357614"/>
              <a:chOff x="0" y="0"/>
              <a:chExt cx="2147483647" cy="2147483647"/>
            </a:xfrm>
          </p:grpSpPr>
          <p:sp>
            <p:nvSpPr>
              <p:cNvPr id="255" name="Shape 255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534149761" y="541306775"/>
                <a:ext cx="1079184491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57" name="Shape 257"/>
            <p:cNvGrpSpPr/>
            <p:nvPr/>
          </p:nvGrpSpPr>
          <p:grpSpPr>
            <a:xfrm>
              <a:off x="2524072" y="2606534"/>
              <a:ext cx="308042" cy="357614"/>
              <a:chOff x="0" y="0"/>
              <a:chExt cx="2147483647" cy="2147483647"/>
            </a:xfrm>
          </p:grpSpPr>
          <p:sp>
            <p:nvSpPr>
              <p:cNvPr id="258" name="Shape 258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60" name="Shape 260"/>
            <p:cNvGrpSpPr/>
            <p:nvPr/>
          </p:nvGrpSpPr>
          <p:grpSpPr>
            <a:xfrm>
              <a:off x="8004394" y="2616877"/>
              <a:ext cx="309613" cy="357614"/>
              <a:chOff x="0" y="0"/>
              <a:chExt cx="2147483647" cy="2147483647"/>
            </a:xfrm>
          </p:grpSpPr>
          <p:sp>
            <p:nvSpPr>
              <p:cNvPr id="261" name="Shape 261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534142246" y="541306775"/>
                <a:ext cx="107919943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7342732" y="2606534"/>
              <a:ext cx="308042" cy="357614"/>
              <a:chOff x="0" y="0"/>
              <a:chExt cx="2147483647" cy="2147483647"/>
            </a:xfrm>
          </p:grpSpPr>
          <p:sp>
            <p:nvSpPr>
              <p:cNvPr id="264" name="Shape 264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66" name="Shape 266"/>
            <p:cNvGrpSpPr/>
            <p:nvPr/>
          </p:nvGrpSpPr>
          <p:grpSpPr>
            <a:xfrm>
              <a:off x="3259601" y="2606534"/>
              <a:ext cx="308042" cy="357614"/>
              <a:chOff x="0" y="0"/>
              <a:chExt cx="2147483647" cy="2147483647"/>
            </a:xfrm>
          </p:grpSpPr>
          <p:sp>
            <p:nvSpPr>
              <p:cNvPr id="267" name="Shape 267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8" name="Shape 268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69" name="Shape 269"/>
            <p:cNvCxnSpPr/>
            <p:nvPr/>
          </p:nvCxnSpPr>
          <p:spPr>
            <a:xfrm>
              <a:off x="502938" y="3790205"/>
              <a:ext cx="8603179" cy="5911"/>
            </a:xfrm>
            <a:prstGeom prst="straightConnector1">
              <a:avLst/>
            </a:prstGeom>
            <a:noFill/>
            <a:ln w="25400" cap="flat" cmpd="sng">
              <a:solidFill>
                <a:srgbClr val="40404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270" name="Shape 270"/>
            <p:cNvGrpSpPr/>
            <p:nvPr/>
          </p:nvGrpSpPr>
          <p:grpSpPr>
            <a:xfrm>
              <a:off x="1053013" y="3617310"/>
              <a:ext cx="308042" cy="357614"/>
              <a:chOff x="0" y="0"/>
              <a:chExt cx="2147483647" cy="2147483647"/>
            </a:xfrm>
          </p:grpSpPr>
          <p:sp>
            <p:nvSpPr>
              <p:cNvPr id="271" name="Shape 271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73" name="Shape 273"/>
            <p:cNvGrpSpPr/>
            <p:nvPr/>
          </p:nvGrpSpPr>
          <p:grpSpPr>
            <a:xfrm>
              <a:off x="6756510" y="3592188"/>
              <a:ext cx="308042" cy="357614"/>
              <a:chOff x="0" y="0"/>
              <a:chExt cx="2147483647" cy="2147483647"/>
            </a:xfrm>
          </p:grpSpPr>
          <p:sp>
            <p:nvSpPr>
              <p:cNvPr id="274" name="Shape 274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76" name="Shape 276"/>
            <p:cNvGrpSpPr/>
            <p:nvPr/>
          </p:nvGrpSpPr>
          <p:grpSpPr>
            <a:xfrm>
              <a:off x="3971556" y="3599577"/>
              <a:ext cx="308042" cy="357614"/>
              <a:chOff x="0" y="0"/>
              <a:chExt cx="2147483647" cy="2147483647"/>
            </a:xfrm>
          </p:grpSpPr>
          <p:sp>
            <p:nvSpPr>
              <p:cNvPr id="277" name="Shape 277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79" name="Shape 279"/>
            <p:cNvGrpSpPr/>
            <p:nvPr/>
          </p:nvGrpSpPr>
          <p:grpSpPr>
            <a:xfrm>
              <a:off x="4713372" y="3599577"/>
              <a:ext cx="309613" cy="357614"/>
              <a:chOff x="0" y="0"/>
              <a:chExt cx="2147483647" cy="2147483647"/>
            </a:xfrm>
          </p:grpSpPr>
          <p:sp>
            <p:nvSpPr>
              <p:cNvPr id="280" name="Shape 280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534142246" y="541306775"/>
                <a:ext cx="107919943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82" name="Shape 282"/>
            <p:cNvGrpSpPr/>
            <p:nvPr/>
          </p:nvGrpSpPr>
          <p:grpSpPr>
            <a:xfrm>
              <a:off x="7361592" y="3599577"/>
              <a:ext cx="309614" cy="357614"/>
              <a:chOff x="0" y="0"/>
              <a:chExt cx="2147483647" cy="2147483647"/>
            </a:xfrm>
          </p:grpSpPr>
          <p:sp>
            <p:nvSpPr>
              <p:cNvPr id="283" name="Shape 283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534149761" y="541306775"/>
                <a:ext cx="1079184491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85" name="Shape 285"/>
            <p:cNvGrpSpPr/>
            <p:nvPr/>
          </p:nvGrpSpPr>
          <p:grpSpPr>
            <a:xfrm>
              <a:off x="2524072" y="3604010"/>
              <a:ext cx="308042" cy="357614"/>
              <a:chOff x="0" y="0"/>
              <a:chExt cx="2147483647" cy="2147483647"/>
            </a:xfrm>
          </p:grpSpPr>
          <p:sp>
            <p:nvSpPr>
              <p:cNvPr id="286" name="Shape 286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88" name="Shape 288"/>
            <p:cNvGrpSpPr/>
            <p:nvPr/>
          </p:nvGrpSpPr>
          <p:grpSpPr>
            <a:xfrm>
              <a:off x="8038971" y="3614354"/>
              <a:ext cx="309613" cy="357614"/>
              <a:chOff x="0" y="0"/>
              <a:chExt cx="2147483647" cy="2147483647"/>
            </a:xfrm>
          </p:grpSpPr>
          <p:sp>
            <p:nvSpPr>
              <p:cNvPr id="289" name="Shape 289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534142246" y="541306775"/>
                <a:ext cx="107919943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91" name="Shape 291"/>
            <p:cNvGrpSpPr/>
            <p:nvPr/>
          </p:nvGrpSpPr>
          <p:grpSpPr>
            <a:xfrm>
              <a:off x="6075987" y="3599577"/>
              <a:ext cx="309614" cy="357614"/>
              <a:chOff x="0" y="0"/>
              <a:chExt cx="2147483647" cy="2147483647"/>
            </a:xfrm>
          </p:grpSpPr>
          <p:sp>
            <p:nvSpPr>
              <p:cNvPr id="292" name="Shape 292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534149761" y="541306775"/>
                <a:ext cx="1079184491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94" name="Shape 294"/>
            <p:cNvGrpSpPr/>
            <p:nvPr/>
          </p:nvGrpSpPr>
          <p:grpSpPr>
            <a:xfrm>
              <a:off x="3259601" y="3626176"/>
              <a:ext cx="308042" cy="357614"/>
              <a:chOff x="0" y="0"/>
              <a:chExt cx="2147483647" cy="2147483647"/>
            </a:xfrm>
          </p:grpSpPr>
          <p:sp>
            <p:nvSpPr>
              <p:cNvPr id="295" name="Shape 295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97" name="Shape 297"/>
            <p:cNvCxnSpPr/>
            <p:nvPr/>
          </p:nvCxnSpPr>
          <p:spPr>
            <a:xfrm>
              <a:off x="562661" y="4738916"/>
              <a:ext cx="8603179" cy="5911"/>
            </a:xfrm>
            <a:prstGeom prst="straightConnector1">
              <a:avLst/>
            </a:prstGeom>
            <a:noFill/>
            <a:ln w="25400" cap="flat" cmpd="sng">
              <a:solidFill>
                <a:srgbClr val="40404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298" name="Shape 298"/>
            <p:cNvGrpSpPr/>
            <p:nvPr/>
          </p:nvGrpSpPr>
          <p:grpSpPr>
            <a:xfrm>
              <a:off x="1112736" y="4566021"/>
              <a:ext cx="309614" cy="357614"/>
              <a:chOff x="0" y="0"/>
              <a:chExt cx="2147483647" cy="2147483647"/>
            </a:xfrm>
          </p:grpSpPr>
          <p:sp>
            <p:nvSpPr>
              <p:cNvPr id="299" name="Shape 299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534149761" y="541306775"/>
                <a:ext cx="1079184491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01" name="Shape 301"/>
            <p:cNvGrpSpPr/>
            <p:nvPr/>
          </p:nvGrpSpPr>
          <p:grpSpPr>
            <a:xfrm>
              <a:off x="1837264" y="4560110"/>
              <a:ext cx="308042" cy="357614"/>
              <a:chOff x="0" y="0"/>
              <a:chExt cx="2147483647" cy="2147483647"/>
            </a:xfrm>
          </p:grpSpPr>
          <p:sp>
            <p:nvSpPr>
              <p:cNvPr id="302" name="Shape 302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Shape 303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04" name="Shape 304"/>
            <p:cNvGrpSpPr/>
            <p:nvPr/>
          </p:nvGrpSpPr>
          <p:grpSpPr>
            <a:xfrm>
              <a:off x="4031279" y="4580798"/>
              <a:ext cx="309613" cy="357614"/>
              <a:chOff x="0" y="0"/>
              <a:chExt cx="2147483647" cy="2147483647"/>
            </a:xfrm>
          </p:grpSpPr>
          <p:sp>
            <p:nvSpPr>
              <p:cNvPr id="305" name="Shape 305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534142246" y="541306775"/>
                <a:ext cx="107919943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07" name="Shape 307"/>
            <p:cNvGrpSpPr/>
            <p:nvPr/>
          </p:nvGrpSpPr>
          <p:grpSpPr>
            <a:xfrm>
              <a:off x="4774666" y="4589665"/>
              <a:ext cx="308042" cy="357614"/>
              <a:chOff x="0" y="0"/>
              <a:chExt cx="2147483647" cy="2147483647"/>
            </a:xfrm>
          </p:grpSpPr>
          <p:sp>
            <p:nvSpPr>
              <p:cNvPr id="308" name="Shape 308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10" name="Shape 310"/>
            <p:cNvGrpSpPr/>
            <p:nvPr/>
          </p:nvGrpSpPr>
          <p:grpSpPr>
            <a:xfrm>
              <a:off x="5458331" y="4580798"/>
              <a:ext cx="308042" cy="357614"/>
              <a:chOff x="0" y="0"/>
              <a:chExt cx="2147483647" cy="2147483647"/>
            </a:xfrm>
          </p:grpSpPr>
          <p:sp>
            <p:nvSpPr>
              <p:cNvPr id="311" name="Shape 311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13" name="Shape 313"/>
            <p:cNvGrpSpPr/>
            <p:nvPr/>
          </p:nvGrpSpPr>
          <p:grpSpPr>
            <a:xfrm>
              <a:off x="2583794" y="4552721"/>
              <a:ext cx="309614" cy="357614"/>
              <a:chOff x="0" y="0"/>
              <a:chExt cx="2147483647" cy="2147483647"/>
            </a:xfrm>
          </p:grpSpPr>
          <p:sp>
            <p:nvSpPr>
              <p:cNvPr id="314" name="Shape 314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534149761" y="541306775"/>
                <a:ext cx="1079184491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16" name="Shape 316"/>
            <p:cNvGrpSpPr/>
            <p:nvPr/>
          </p:nvGrpSpPr>
          <p:grpSpPr>
            <a:xfrm>
              <a:off x="8661341" y="4563065"/>
              <a:ext cx="308042" cy="357614"/>
              <a:chOff x="0" y="0"/>
              <a:chExt cx="2147483647" cy="2147483647"/>
            </a:xfrm>
          </p:grpSpPr>
          <p:sp>
            <p:nvSpPr>
              <p:cNvPr id="317" name="Shape 317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Shape 318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19" name="Shape 319"/>
            <p:cNvGrpSpPr/>
            <p:nvPr/>
          </p:nvGrpSpPr>
          <p:grpSpPr>
            <a:xfrm>
              <a:off x="6137282" y="4579320"/>
              <a:ext cx="308042" cy="357614"/>
              <a:chOff x="0" y="0"/>
              <a:chExt cx="2147483647" cy="2147483647"/>
            </a:xfrm>
          </p:grpSpPr>
          <p:sp>
            <p:nvSpPr>
              <p:cNvPr id="320" name="Shape 320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22" name="Shape 322"/>
            <p:cNvGrpSpPr/>
            <p:nvPr/>
          </p:nvGrpSpPr>
          <p:grpSpPr>
            <a:xfrm>
              <a:off x="796836" y="4563065"/>
              <a:ext cx="309613" cy="357614"/>
              <a:chOff x="0" y="0"/>
              <a:chExt cx="2147483647" cy="2147483647"/>
            </a:xfrm>
          </p:grpSpPr>
          <p:sp>
            <p:nvSpPr>
              <p:cNvPr id="323" name="Shape 323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4" name="Shape 324"/>
              <p:cNvSpPr/>
              <p:nvPr/>
            </p:nvSpPr>
            <p:spPr>
              <a:xfrm>
                <a:off x="534142246" y="541306775"/>
                <a:ext cx="107919943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25" name="Shape 325"/>
            <p:cNvSpPr txBox="1"/>
            <p:nvPr/>
          </p:nvSpPr>
          <p:spPr>
            <a:xfrm>
              <a:off x="391352" y="1325330"/>
              <a:ext cx="875405" cy="430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275" tIns="53625" rIns="107275" bIns="53625" anchor="ctr" anchorCtr="0">
              <a:noAutofit/>
            </a:bodyPr>
            <a:lstStyle/>
            <a:p>
              <a:pPr algn="ctr">
                <a:buClr>
                  <a:srgbClr val="404040"/>
                </a:buClr>
                <a:buSzPts val="2300"/>
              </a:pPr>
              <a:r>
                <a:rPr lang="en-US" sz="2300" b="1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2015</a:t>
              </a:r>
              <a:endParaRPr/>
            </a:p>
          </p:txBody>
        </p:sp>
        <p:sp>
          <p:nvSpPr>
            <p:cNvPr id="326" name="Shape 326"/>
            <p:cNvSpPr txBox="1"/>
            <p:nvPr/>
          </p:nvSpPr>
          <p:spPr>
            <a:xfrm>
              <a:off x="416498" y="2318373"/>
              <a:ext cx="876977" cy="430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275" tIns="53625" rIns="107275" bIns="53625" anchor="ctr" anchorCtr="0">
              <a:noAutofit/>
            </a:bodyPr>
            <a:lstStyle/>
            <a:p>
              <a:pPr algn="ctr">
                <a:buClr>
                  <a:srgbClr val="404040"/>
                </a:buClr>
                <a:buSzPts val="2300"/>
              </a:pPr>
              <a:r>
                <a:rPr lang="en-US" sz="2300" b="1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2016</a:t>
              </a:r>
              <a:endParaRPr/>
            </a:p>
          </p:txBody>
        </p:sp>
        <p:sp>
          <p:nvSpPr>
            <p:cNvPr id="327" name="Shape 327"/>
            <p:cNvSpPr txBox="1"/>
            <p:nvPr/>
          </p:nvSpPr>
          <p:spPr>
            <a:xfrm>
              <a:off x="364633" y="3311416"/>
              <a:ext cx="875406" cy="430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275" tIns="53625" rIns="107275" bIns="53625" anchor="ctr" anchorCtr="0">
              <a:noAutofit/>
            </a:bodyPr>
            <a:lstStyle/>
            <a:p>
              <a:pPr algn="ctr">
                <a:buClr>
                  <a:srgbClr val="404040"/>
                </a:buClr>
                <a:buSzPts val="2300"/>
              </a:pPr>
              <a:r>
                <a:rPr lang="en-US" sz="2300" b="1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2017</a:t>
              </a:r>
              <a:endParaRPr/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364633" y="4162596"/>
              <a:ext cx="875406" cy="430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275" tIns="53625" rIns="107275" bIns="53625" anchor="ctr" anchorCtr="0">
              <a:noAutofit/>
            </a:bodyPr>
            <a:lstStyle/>
            <a:p>
              <a:pPr algn="ctr">
                <a:buClr>
                  <a:srgbClr val="404040"/>
                </a:buClr>
                <a:buSzPts val="2300"/>
              </a:pPr>
              <a:r>
                <a:rPr lang="en-US" sz="2300" b="1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2018</a:t>
              </a:r>
              <a:endParaRPr/>
            </a:p>
          </p:txBody>
        </p:sp>
        <p:sp>
          <p:nvSpPr>
            <p:cNvPr id="331" name="Shape 331"/>
            <p:cNvSpPr txBox="1"/>
            <p:nvPr/>
          </p:nvSpPr>
          <p:spPr>
            <a:xfrm>
              <a:off x="6962394" y="1968148"/>
              <a:ext cx="980706" cy="286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404040"/>
                </a:buClr>
                <a:buSzPts val="1400"/>
              </a:pPr>
              <a:r>
                <a:rPr lang="en-US" sz="1400" b="1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Жов.</a:t>
              </a:r>
              <a:endParaRPr/>
            </a:p>
          </p:txBody>
        </p:sp>
        <p:sp>
          <p:nvSpPr>
            <p:cNvPr id="332" name="Shape 332"/>
            <p:cNvSpPr txBox="1"/>
            <p:nvPr/>
          </p:nvSpPr>
          <p:spPr>
            <a:xfrm>
              <a:off x="7671206" y="1968148"/>
              <a:ext cx="979134" cy="286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404040"/>
                </a:buClr>
                <a:buSzPts val="1400"/>
              </a:pPr>
              <a:r>
                <a:rPr lang="en-US" sz="1400" b="1" dirty="0" err="1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Лист</a:t>
              </a:r>
              <a:r>
                <a:rPr lang="en-US" sz="1400" b="1" dirty="0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dirty="0"/>
            </a:p>
          </p:txBody>
        </p:sp>
        <p:sp>
          <p:nvSpPr>
            <p:cNvPr id="333" name="Shape 333"/>
            <p:cNvSpPr txBox="1"/>
            <p:nvPr/>
          </p:nvSpPr>
          <p:spPr>
            <a:xfrm>
              <a:off x="3595933" y="1965193"/>
              <a:ext cx="979135" cy="286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404040"/>
                </a:buClr>
                <a:buSzPts val="1400"/>
              </a:pPr>
              <a:r>
                <a:rPr lang="en-US" sz="1400" b="1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Трав.</a:t>
              </a:r>
              <a:endParaRPr/>
            </a:p>
          </p:txBody>
        </p:sp>
        <p:sp>
          <p:nvSpPr>
            <p:cNvPr id="334" name="Shape 334"/>
            <p:cNvSpPr txBox="1"/>
            <p:nvPr/>
          </p:nvSpPr>
          <p:spPr>
            <a:xfrm>
              <a:off x="5725511" y="2958236"/>
              <a:ext cx="979134" cy="286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404040"/>
                </a:buClr>
                <a:buSzPts val="1400"/>
              </a:pPr>
              <a:r>
                <a:rPr lang="en-US" sz="1400" b="1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Серп.</a:t>
              </a:r>
              <a:endParaRPr/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8274717" y="2958236"/>
              <a:ext cx="979134" cy="286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404040"/>
                </a:buClr>
                <a:buSzPts val="1400"/>
              </a:pPr>
              <a:r>
                <a:rPr lang="en-US" sz="1400" b="1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Груд.</a:t>
              </a:r>
              <a:endParaRPr/>
            </a:p>
          </p:txBody>
        </p:sp>
        <p:sp>
          <p:nvSpPr>
            <p:cNvPr id="336" name="Shape 336"/>
            <p:cNvSpPr txBox="1"/>
            <p:nvPr/>
          </p:nvSpPr>
          <p:spPr>
            <a:xfrm>
              <a:off x="5082708" y="3951280"/>
              <a:ext cx="980706" cy="286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404040"/>
                </a:buClr>
                <a:buSzPts val="1400"/>
              </a:pPr>
              <a:r>
                <a:rPr lang="en-US" sz="1400" b="1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Лип.</a:t>
              </a:r>
              <a:endParaRPr/>
            </a:p>
          </p:txBody>
        </p:sp>
        <p:sp>
          <p:nvSpPr>
            <p:cNvPr id="337" name="Shape 337"/>
            <p:cNvSpPr txBox="1"/>
            <p:nvPr/>
          </p:nvSpPr>
          <p:spPr>
            <a:xfrm>
              <a:off x="1438067" y="3954235"/>
              <a:ext cx="979134" cy="286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404040"/>
                </a:buClr>
                <a:buSzPts val="1400"/>
              </a:pPr>
              <a:r>
                <a:rPr lang="en-US" sz="1400" b="1" dirty="0" err="1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Лют</a:t>
              </a:r>
              <a:r>
                <a:rPr lang="en-US" sz="1400" b="1" dirty="0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dirty="0"/>
            </a:p>
          </p:txBody>
        </p:sp>
        <p:grpSp>
          <p:nvGrpSpPr>
            <p:cNvPr id="338" name="Shape 338"/>
            <p:cNvGrpSpPr/>
            <p:nvPr/>
          </p:nvGrpSpPr>
          <p:grpSpPr>
            <a:xfrm>
              <a:off x="8155273" y="4564543"/>
              <a:ext cx="308042" cy="357614"/>
              <a:chOff x="0" y="0"/>
              <a:chExt cx="2147483647" cy="2147483647"/>
            </a:xfrm>
          </p:grpSpPr>
          <p:sp>
            <p:nvSpPr>
              <p:cNvPr id="339" name="Shape 339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41" name="Shape 341"/>
            <p:cNvGrpSpPr/>
            <p:nvPr/>
          </p:nvGrpSpPr>
          <p:grpSpPr>
            <a:xfrm>
              <a:off x="7477893" y="4564543"/>
              <a:ext cx="308042" cy="357614"/>
              <a:chOff x="0" y="0"/>
              <a:chExt cx="2147483647" cy="2147483647"/>
            </a:xfrm>
          </p:grpSpPr>
          <p:sp>
            <p:nvSpPr>
              <p:cNvPr id="342" name="Shape 342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3" name="Shape 343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44" name="Shape 344"/>
            <p:cNvSpPr txBox="1"/>
            <p:nvPr/>
          </p:nvSpPr>
          <p:spPr>
            <a:xfrm>
              <a:off x="2923270" y="4944323"/>
              <a:ext cx="980706" cy="286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404040"/>
                </a:buClr>
                <a:buSzPts val="1400"/>
              </a:pPr>
              <a:r>
                <a:rPr lang="en-US" sz="1400" b="1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Квіт.</a:t>
              </a:r>
              <a:endParaRPr/>
            </a:p>
          </p:txBody>
        </p:sp>
        <p:grpSp>
          <p:nvGrpSpPr>
            <p:cNvPr id="345" name="Shape 345"/>
            <p:cNvGrpSpPr/>
            <p:nvPr/>
          </p:nvGrpSpPr>
          <p:grpSpPr>
            <a:xfrm>
              <a:off x="6736077" y="4568976"/>
              <a:ext cx="308042" cy="357614"/>
              <a:chOff x="0" y="0"/>
              <a:chExt cx="2147483647" cy="2147483647"/>
            </a:xfrm>
          </p:grpSpPr>
          <p:sp>
            <p:nvSpPr>
              <p:cNvPr id="346" name="Shape 346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49" name="Shape 349"/>
            <p:cNvGrpSpPr/>
            <p:nvPr/>
          </p:nvGrpSpPr>
          <p:grpSpPr>
            <a:xfrm>
              <a:off x="1675384" y="2501613"/>
              <a:ext cx="488782" cy="565976"/>
              <a:chOff x="0" y="0"/>
              <a:chExt cx="2147483647" cy="2147483647"/>
            </a:xfrm>
          </p:grpSpPr>
          <p:sp>
            <p:nvSpPr>
              <p:cNvPr id="350" name="Shape 350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chemeClr val="accent1">
                  <a:alpha val="3960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538593130" y="538272828"/>
                <a:ext cx="1070289847" cy="1070938473"/>
              </a:xfrm>
              <a:prstGeom prst="ellipse">
                <a:avLst/>
              </a:prstGeom>
              <a:solidFill>
                <a:srgbClr val="0066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52" name="Shape 352"/>
            <p:cNvGrpSpPr/>
            <p:nvPr/>
          </p:nvGrpSpPr>
          <p:grpSpPr>
            <a:xfrm>
              <a:off x="5928253" y="2532646"/>
              <a:ext cx="480923" cy="557109"/>
              <a:chOff x="0" y="0"/>
              <a:chExt cx="2147483647" cy="2147483647"/>
            </a:xfrm>
          </p:grpSpPr>
          <p:sp>
            <p:nvSpPr>
              <p:cNvPr id="353" name="Shape 353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0000">
                  <a:alpha val="3960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540382501" y="535447407"/>
                <a:ext cx="1073741825" cy="10765898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55" name="Shape 355"/>
            <p:cNvGrpSpPr/>
            <p:nvPr/>
          </p:nvGrpSpPr>
          <p:grpSpPr>
            <a:xfrm>
              <a:off x="8538754" y="2501613"/>
              <a:ext cx="482494" cy="560065"/>
              <a:chOff x="0" y="0"/>
              <a:chExt cx="2147483647" cy="2147483647"/>
            </a:xfrm>
          </p:grpSpPr>
          <p:sp>
            <p:nvSpPr>
              <p:cNvPr id="356" name="Shape 356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chemeClr val="accent1">
                  <a:alpha val="3960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7" name="Shape 357"/>
              <p:cNvSpPr/>
              <p:nvPr/>
            </p:nvSpPr>
            <p:spPr>
              <a:xfrm>
                <a:off x="538615674" y="538287857"/>
                <a:ext cx="1070245132" cy="107090869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58" name="Shape 358"/>
            <p:cNvGrpSpPr/>
            <p:nvPr/>
          </p:nvGrpSpPr>
          <p:grpSpPr>
            <a:xfrm>
              <a:off x="1695816" y="3521256"/>
              <a:ext cx="488781" cy="565976"/>
              <a:chOff x="0" y="0"/>
              <a:chExt cx="2147483647" cy="2147483647"/>
            </a:xfrm>
          </p:grpSpPr>
          <p:sp>
            <p:nvSpPr>
              <p:cNvPr id="359" name="Shape 359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chemeClr val="accent1">
                  <a:alpha val="3960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0" name="Shape 360"/>
              <p:cNvSpPr/>
              <p:nvPr/>
            </p:nvSpPr>
            <p:spPr>
              <a:xfrm>
                <a:off x="538600645" y="538272828"/>
                <a:ext cx="1070289847" cy="1070938473"/>
              </a:xfrm>
              <a:prstGeom prst="ellipse">
                <a:avLst/>
              </a:prstGeom>
              <a:solidFill>
                <a:srgbClr val="0066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61" name="Shape 361"/>
            <p:cNvGrpSpPr/>
            <p:nvPr/>
          </p:nvGrpSpPr>
          <p:grpSpPr>
            <a:xfrm>
              <a:off x="5294881" y="3500568"/>
              <a:ext cx="480923" cy="555631"/>
              <a:chOff x="0" y="0"/>
              <a:chExt cx="2147483647" cy="2147483647"/>
            </a:xfrm>
          </p:grpSpPr>
          <p:sp>
            <p:nvSpPr>
              <p:cNvPr id="362" name="Shape 362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0000">
                  <a:alpha val="3960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3" name="Shape 363"/>
              <p:cNvSpPr/>
              <p:nvPr/>
            </p:nvSpPr>
            <p:spPr>
              <a:xfrm>
                <a:off x="540374987" y="536871389"/>
                <a:ext cx="1073741825" cy="107374182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64" name="Shape 364"/>
            <p:cNvGrpSpPr/>
            <p:nvPr/>
          </p:nvGrpSpPr>
          <p:grpSpPr>
            <a:xfrm>
              <a:off x="5483478" y="3497612"/>
              <a:ext cx="484066" cy="558587"/>
              <a:chOff x="0" y="0"/>
              <a:chExt cx="2147483647" cy="2147483647"/>
            </a:xfrm>
          </p:grpSpPr>
          <p:sp>
            <p:nvSpPr>
              <p:cNvPr id="365" name="Shape 365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chemeClr val="accent1">
                  <a:alpha val="3960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536870919" y="539711839"/>
                <a:ext cx="1073741825" cy="10737418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67" name="Shape 367"/>
            <p:cNvGrpSpPr/>
            <p:nvPr/>
          </p:nvGrpSpPr>
          <p:grpSpPr>
            <a:xfrm>
              <a:off x="315913" y="4446323"/>
              <a:ext cx="488781" cy="565976"/>
              <a:chOff x="0" y="0"/>
              <a:chExt cx="2147483647" cy="2147483647"/>
            </a:xfrm>
          </p:grpSpPr>
          <p:sp>
            <p:nvSpPr>
              <p:cNvPr id="368" name="Shape 368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chemeClr val="accent1">
                  <a:alpha val="3960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538600645" y="538272828"/>
                <a:ext cx="1070289847" cy="1070938473"/>
              </a:xfrm>
              <a:prstGeom prst="ellipse">
                <a:avLst/>
              </a:prstGeom>
              <a:solidFill>
                <a:srgbClr val="0066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70" name="Shape 370"/>
            <p:cNvGrpSpPr/>
            <p:nvPr/>
          </p:nvGrpSpPr>
          <p:grpSpPr>
            <a:xfrm>
              <a:off x="3181019" y="4455190"/>
              <a:ext cx="482495" cy="557110"/>
              <a:chOff x="0" y="0"/>
              <a:chExt cx="2147483647" cy="2147483647"/>
            </a:xfrm>
          </p:grpSpPr>
          <p:sp>
            <p:nvSpPr>
              <p:cNvPr id="371" name="Shape 371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0000">
                  <a:alpha val="3960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538623188" y="535447407"/>
                <a:ext cx="1070237608" cy="10765898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73" name="Shape 373"/>
            <p:cNvSpPr txBox="1"/>
            <p:nvPr/>
          </p:nvSpPr>
          <p:spPr>
            <a:xfrm>
              <a:off x="1423921" y="2961192"/>
              <a:ext cx="980706" cy="286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404040"/>
                </a:buClr>
                <a:buSzPts val="1400"/>
              </a:pPr>
              <a:r>
                <a:rPr lang="en-US" sz="1400" b="1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Лют.</a:t>
              </a:r>
              <a:endParaRPr/>
            </a:p>
          </p:txBody>
        </p:sp>
        <p:grpSp>
          <p:nvGrpSpPr>
            <p:cNvPr id="374" name="Shape 374"/>
            <p:cNvGrpSpPr/>
            <p:nvPr/>
          </p:nvGrpSpPr>
          <p:grpSpPr>
            <a:xfrm>
              <a:off x="8650340" y="3629132"/>
              <a:ext cx="308042" cy="357614"/>
              <a:chOff x="0" y="0"/>
              <a:chExt cx="2147483647" cy="2147483647"/>
            </a:xfrm>
          </p:grpSpPr>
          <p:sp>
            <p:nvSpPr>
              <p:cNvPr id="375" name="Shape 375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536870919" y="541306775"/>
                <a:ext cx="1073741825" cy="10737418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77" name="Shape 377"/>
            <p:cNvGrpSpPr/>
            <p:nvPr/>
          </p:nvGrpSpPr>
          <p:grpSpPr>
            <a:xfrm>
              <a:off x="3360187" y="4468490"/>
              <a:ext cx="484066" cy="558587"/>
              <a:chOff x="0" y="0"/>
              <a:chExt cx="2147483647" cy="2147483647"/>
            </a:xfrm>
          </p:grpSpPr>
          <p:sp>
            <p:nvSpPr>
              <p:cNvPr id="378" name="Shape 378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chemeClr val="accent1">
                  <a:alpha val="39607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536870919" y="539711839"/>
                <a:ext cx="1073741825" cy="10737418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9287727" y="2153874"/>
            <a:ext cx="300969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Закуплено </a:t>
            </a:r>
            <a:r>
              <a:rPr lang="uk-UA" sz="1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100% .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 препаратів </a:t>
            </a:r>
            <a:r>
              <a:rPr lang="uk-UA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завершено на 100 % від замовлених. </a:t>
            </a:r>
          </a:p>
          <a:p>
            <a:r>
              <a:rPr lang="uk-UA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Завершується поставка препаратів  </a:t>
            </a:r>
            <a:r>
              <a:rPr lang="uk-UA" sz="1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заощаджені кошти.</a:t>
            </a:r>
            <a:endParaRPr lang="uk-UA" sz="14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endParaRPr lang="uk-UA" sz="1600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endParaRPr lang="uk-UA" sz="1600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9269443" y="3422845"/>
            <a:ext cx="3014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900"/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акуплено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99,32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%.</a:t>
            </a:r>
          </a:p>
          <a:p>
            <a:pPr lvl="0">
              <a:buClr>
                <a:srgbClr val="000000"/>
              </a:buClr>
              <a:buSzPts val="900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 завершено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на  62,53% </a:t>
            </a:r>
            <a:r>
              <a:rPr lang="ru-RU" sz="1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замовлених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1752" y="4392792"/>
            <a:ext cx="2813332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з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Поставки заплановані на липень. </a:t>
            </a:r>
            <a:endParaRPr lang="uk-UA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376" r="88063" b="84976"/>
          <a:stretch/>
        </p:blipFill>
        <p:spPr>
          <a:xfrm>
            <a:off x="405924" y="0"/>
            <a:ext cx="730304" cy="813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46697" y="1222152"/>
            <a:ext cx="3013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 </a:t>
            </a:r>
            <a:r>
              <a:rPr lang="uk-UA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завершено </a:t>
            </a:r>
            <a:r>
              <a:rPr lang="uk-UA" sz="1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 100 % від </a:t>
            </a:r>
            <a:r>
              <a:rPr lang="uk-UA" sz="1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замовлених. Завершується поставка препаратів  на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заощаджені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кошти.</a:t>
            </a:r>
            <a:endParaRPr lang="uk-UA" sz="14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26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"/>
            <a:ext cx="12192000" cy="68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7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2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12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190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1698" y="138448"/>
            <a:ext cx="1447800" cy="9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1262230" y="1226713"/>
            <a:ext cx="5638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91966"/>
              </a:buClr>
              <a:buSzPts val="2000"/>
            </a:pPr>
            <a:r>
              <a:rPr lang="uk-UA" sz="3200" b="1" dirty="0" smtClean="0">
                <a:solidFill>
                  <a:srgbClr val="191966"/>
                </a:solidFill>
                <a:latin typeface="Roboto"/>
                <a:ea typeface="Roboto"/>
                <a:cs typeface="Roboto"/>
                <a:sym typeface="Roboto"/>
              </a:rPr>
              <a:t>Реформа державних </a:t>
            </a:r>
            <a:r>
              <a:rPr lang="uk-UA" sz="3200" b="1" dirty="0" err="1" smtClean="0">
                <a:solidFill>
                  <a:srgbClr val="191966"/>
                </a:solidFill>
                <a:latin typeface="Roboto"/>
                <a:ea typeface="Roboto"/>
                <a:cs typeface="Roboto"/>
                <a:sym typeface="Roboto"/>
              </a:rPr>
              <a:t>закупівель</a:t>
            </a:r>
            <a:endParaRPr sz="3200" dirty="0"/>
          </a:p>
        </p:txBody>
      </p:sp>
      <p:pic>
        <p:nvPicPr>
          <p:cNvPr id="67" name="Shape 67" descr="C:\Users\user\Pictures\ce7bbb992f5ed8e439127c31b666ef0a-3-way-street-sign-icon-by-vexels.png"/>
          <p:cNvPicPr preferRelativeResize="0"/>
          <p:nvPr/>
        </p:nvPicPr>
        <p:blipFill rotWithShape="1">
          <a:blip r:embed="rId5">
            <a:alphaModFix/>
          </a:blip>
          <a:srcRect b="8396"/>
          <a:stretch/>
        </p:blipFill>
        <p:spPr>
          <a:xfrm>
            <a:off x="7844174" y="3432175"/>
            <a:ext cx="3743325" cy="342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19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Shape 4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44579" y="128575"/>
            <a:ext cx="1447801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4579" y="128575"/>
            <a:ext cx="1447801" cy="9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трілка вправо з вирізом 8"/>
          <p:cNvSpPr/>
          <p:nvPr/>
        </p:nvSpPr>
        <p:spPr>
          <a:xfrm rot="8010359">
            <a:off x="3421322" y="1665767"/>
            <a:ext cx="1115098" cy="4921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з вирізом 10"/>
          <p:cNvSpPr/>
          <p:nvPr/>
        </p:nvSpPr>
        <p:spPr>
          <a:xfrm rot="2810431">
            <a:off x="7726844" y="1633574"/>
            <a:ext cx="1180922" cy="500389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617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1905000" y="228600"/>
            <a:ext cx="541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66"/>
              </a:buClr>
              <a:buSzPts val="3200"/>
            </a:pPr>
            <a:endParaRPr dirty="0"/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4579" y="128575"/>
            <a:ext cx="1447801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19087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/>
        </p:nvSpPr>
        <p:spPr>
          <a:xfrm>
            <a:off x="2216624" y="1419573"/>
            <a:ext cx="7010400" cy="153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FF0000"/>
              </a:buClr>
              <a:buSzPts val="9600"/>
            </a:pPr>
            <a:r>
              <a:rPr lang="ru-RU" sz="2800" dirty="0">
                <a:solidFill>
                  <a:srgbClr val="002060"/>
                </a:solidFill>
              </a:rPr>
              <a:t>Д</a:t>
            </a:r>
            <a:r>
              <a:rPr lang="uk-UA" sz="2800" dirty="0">
                <a:solidFill>
                  <a:srgbClr val="002060"/>
                </a:solidFill>
              </a:rPr>
              <a:t>осягнення якомога більшої ефективності програми державних гарантій у сфері медицини</a:t>
            </a:r>
          </a:p>
          <a:p>
            <a:pPr lvl="0" algn="ctr">
              <a:buClr>
                <a:srgbClr val="FF0000"/>
              </a:buClr>
              <a:buSzPts val="9600"/>
            </a:pPr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0330" y="290213"/>
            <a:ext cx="5568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Роль Агенції із </a:t>
            </a:r>
            <a:r>
              <a:rPr lang="uk-UA" sz="3200" b="1" dirty="0" err="1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закупівель</a:t>
            </a:r>
            <a:endParaRPr lang="uk-UA" sz="3200" b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" name="Вигнута вправо стрілка 2"/>
          <p:cNvSpPr/>
          <p:nvPr/>
        </p:nvSpPr>
        <p:spPr>
          <a:xfrm>
            <a:off x="8130655" y="2388358"/>
            <a:ext cx="1514901" cy="2511188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544" y="4099328"/>
            <a:ext cx="63325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Потреба наділити Агенцію функціями, аналогічними до міжнародних організацій</a:t>
            </a:r>
          </a:p>
          <a:p>
            <a:pPr algn="ctr"/>
            <a:endParaRPr lang="uk-UA" dirty="0"/>
          </a:p>
        </p:txBody>
      </p:sp>
      <p:pic>
        <p:nvPicPr>
          <p:cNvPr id="4098" name="Picture 2" descr="ÐÐ°ÑÑÐ¸Ð½ÐºÐ¸ Ð¿Ð¾ Ð·Ð°Ð¿ÑÐ¾ÑÑ Ð»Ð°Ð¼Ð¿Ð¾ÑÐºÐ° Ð²ÐµÐºÑÐ¾Ñ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025" y="2105436"/>
            <a:ext cx="1689637" cy="20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92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/>
          <a:stretch/>
        </p:blipFill>
        <p:spPr>
          <a:xfrm>
            <a:off x="1091821" y="1036625"/>
            <a:ext cx="9739361" cy="5724744"/>
          </a:xfrm>
          <a:prstGeom prst="rect">
            <a:avLst/>
          </a:prstGeom>
        </p:spPr>
      </p:pic>
      <p:pic>
        <p:nvPicPr>
          <p:cNvPr id="6" name="Shape 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19087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4579" y="128575"/>
            <a:ext cx="1447801" cy="90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44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</p:spPr>
      </p:pic>
      <p:pic>
        <p:nvPicPr>
          <p:cNvPr id="5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4918" y="112690"/>
            <a:ext cx="1447801" cy="90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92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2192000" cy="6858000"/>
          </a:xfrm>
          <a:prstGeom prst="rect">
            <a:avLst/>
          </a:prstGeom>
        </p:spPr>
      </p:pic>
      <p:pic>
        <p:nvPicPr>
          <p:cNvPr id="5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4918" y="112690"/>
            <a:ext cx="1447801" cy="90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9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Shape 3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4918" y="112690"/>
            <a:ext cx="1447801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3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8000" y="163502"/>
            <a:ext cx="1447801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Shape 4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44579" y="128575"/>
            <a:ext cx="1447801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1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3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451" y="1906073"/>
            <a:ext cx="7259392" cy="3857693"/>
          </a:xfrm>
        </p:spPr>
        <p:txBody>
          <a:bodyPr>
            <a:normAutofit/>
          </a:bodyPr>
          <a:lstStyle/>
          <a:p>
            <a:pPr algn="l"/>
            <a:r>
              <a:rPr lang="uk-UA" sz="2700" dirty="0" smtClean="0">
                <a:effectLst/>
              </a:rPr>
              <a:t/>
            </a:r>
            <a:br>
              <a:rPr lang="uk-UA" sz="2700" dirty="0" smtClean="0">
                <a:effectLst/>
              </a:rPr>
            </a:br>
            <a:r>
              <a:rPr lang="uk-UA" sz="2700" dirty="0" smtClean="0">
                <a:effectLst/>
              </a:rPr>
              <a:t/>
            </a:r>
            <a:br>
              <a:rPr lang="uk-UA" sz="2700" dirty="0" smtClean="0">
                <a:effectLst/>
              </a:rPr>
            </a:br>
            <a:r>
              <a:rPr lang="uk-UA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4579" y="128575"/>
            <a:ext cx="1447801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D:\alena\User\Pictures\FB\9123562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23" y="3876541"/>
            <a:ext cx="2981458" cy="298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hape 4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56146"/>
            <a:ext cx="437882" cy="6914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2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4918" y="112690"/>
            <a:ext cx="1447801" cy="90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34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020"/>
          </a:xfrm>
          <a:prstGeom prst="rect">
            <a:avLst/>
          </a:prstGeom>
        </p:spPr>
      </p:pic>
      <p:pic>
        <p:nvPicPr>
          <p:cNvPr id="6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4918" y="112690"/>
            <a:ext cx="1447801" cy="90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378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139</Words>
  <Application>Microsoft Office PowerPoint</Application>
  <PresentationFormat>Широкий екран</PresentationFormat>
  <Paragraphs>34</Paragraphs>
  <Slides>19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Times New Roman</vt:lpstr>
      <vt:lpstr>Тема Office</vt:lpstr>
      <vt:lpstr>Закупівлі ліків через міжнародні організації:  підсумки, плани реформування системи закупівель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Телегузова Александра</dc:creator>
  <cp:lastModifiedBy>Телегузова Александра</cp:lastModifiedBy>
  <cp:revision>25</cp:revision>
  <dcterms:created xsi:type="dcterms:W3CDTF">2018-06-23T08:54:52Z</dcterms:created>
  <dcterms:modified xsi:type="dcterms:W3CDTF">2018-06-25T10:57:33Z</dcterms:modified>
</cp:coreProperties>
</file>